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5" r:id="rId3"/>
  </p:sldMasterIdLst>
  <p:notesMasterIdLst>
    <p:notesMasterId r:id="rId51"/>
  </p:notesMasterIdLst>
  <p:sldIdLst>
    <p:sldId id="256" r:id="rId4"/>
    <p:sldId id="257" r:id="rId5"/>
    <p:sldId id="258" r:id="rId6"/>
    <p:sldId id="259" r:id="rId7"/>
    <p:sldId id="260" r:id="rId8"/>
    <p:sldId id="261" r:id="rId9"/>
    <p:sldId id="286" r:id="rId10"/>
    <p:sldId id="280" r:id="rId11"/>
    <p:sldId id="281" r:id="rId12"/>
    <p:sldId id="285" r:id="rId13"/>
    <p:sldId id="282" r:id="rId14"/>
    <p:sldId id="289" r:id="rId15"/>
    <p:sldId id="1252" r:id="rId16"/>
    <p:sldId id="1270" r:id="rId17"/>
    <p:sldId id="1271" r:id="rId18"/>
    <p:sldId id="1255" r:id="rId19"/>
    <p:sldId id="1256" r:id="rId20"/>
    <p:sldId id="1257" r:id="rId21"/>
    <p:sldId id="1259" r:id="rId22"/>
    <p:sldId id="485" r:id="rId23"/>
    <p:sldId id="417" r:id="rId24"/>
    <p:sldId id="328" r:id="rId25"/>
    <p:sldId id="327" r:id="rId26"/>
    <p:sldId id="1260" r:id="rId27"/>
    <p:sldId id="1261" r:id="rId28"/>
    <p:sldId id="1272" r:id="rId29"/>
    <p:sldId id="1274" r:id="rId30"/>
    <p:sldId id="1275" r:id="rId31"/>
    <p:sldId id="293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346"/>
    <a:srgbClr val="397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521"/>
  </p:normalViewPr>
  <p:slideViewPr>
    <p:cSldViewPr snapToGrid="0">
      <p:cViewPr varScale="1">
        <p:scale>
          <a:sx n="97" d="100"/>
          <a:sy n="9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14A2DBE0-38DF-4366-BC0D-C49C542D6E0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3.07204v1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5203B746-5953-498C-8390-FE3D4DCDEAD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introductions	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88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88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8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65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61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464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64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238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04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B86F8F12-489F-40EB-9D3B-E24300E70CC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401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To demonstrate this method, let's take a look a some real data</a:t>
            </a:r>
          </a:p>
          <a:p>
            <a:pPr marL="171450" indent="-171450">
              <a:buFontTx/>
              <a:buChar char="-"/>
            </a:pPr>
            <a:r>
              <a:rPr lang="en-US"/>
              <a:t>Our goal is to classify tumor/cancer cells on this medical imaging dataset. </a:t>
            </a:r>
          </a:p>
          <a:p>
            <a:pPr marL="171450" indent="-171450">
              <a:buFontTx/>
              <a:buChar char="-"/>
            </a:pPr>
            <a:r>
              <a:rPr lang="en-US"/>
              <a:t>But limited labeled data, not enough to train big model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49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60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063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451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231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Best way to explain this new paradigm is by contrasting it with the current satuts-quo of AI</a:t>
            </a:r>
          </a:p>
          <a:p>
            <a:pPr marL="171450" indent="-171450">
              <a:buFontTx/>
              <a:buChar char="-"/>
            </a:pPr>
            <a:r>
              <a:rPr lang="en-US"/>
              <a:t>in which datasets are assumed to be fixed. Model is trained, and if new dataset arrives, model’s params adapted to take into account this new dat</a:t>
            </a:r>
          </a:p>
          <a:p>
            <a:pPr marL="171450" indent="-171450">
              <a:buFontTx/>
              <a:buChar char="-"/>
            </a:pPr>
            <a:r>
              <a:rPr lang="en-US"/>
              <a:t>In contrast, in the Data-Centric AI paradigm, models are now fixed and learning focuses on the datasets, which are adapted to suit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2256F-946A-7F44-B32D-DB8FE3BE23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16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0AC3A496-5256-4531-B376-A7FA89D9B89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</a:rPr>
              <a:t>finale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27221FB6-F3A9-4626-9673-280840CAD76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finale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56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A273D14B-67D1-4F83-848E-DA64CCFACC2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finale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50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9846024D-0528-47EA-B506-5532C4FCCC0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E3F0F184-A486-46AE-A945-2373E4C9EA3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115BE3B0-88E8-44BB-807D-37A66CF39A9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82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F9720F93-2687-4016-AC33-F13EC0A7B7B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38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23BDB749-880B-4942-AC1A-32F871CC837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89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C4F3C30B-9314-4CBB-8FA2-DF3049A335F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5A532DC0-B6A8-4029-9E9B-2CA4259B544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https://www.macworld.com/article/3432168/how-to-use-the-quickpath-swipe-keyboard.html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0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2B67BB5B-FA69-40C6-98D0-1B3CEFE0740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2B113CFC-987B-4D46-8254-912EDC8BA6A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13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6BDB08E1-B371-4F88-90B5-936C0107C4D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16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7528F15E-1D86-4EA1-A304-31273A32B98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A3CD3F0C-860C-4C0A-AD83-33DF511BA3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br>
              <a:rPr sz="2000" dirty="0"/>
            </a:br>
            <a:r>
              <a:rPr lang="en-US" sz="2000" b="0" strike="noStrike" spc="-1" dirty="0">
                <a:latin typeface="Arial"/>
              </a:rPr>
              <a:t>https://</a:t>
            </a:r>
            <a:r>
              <a:rPr lang="en-US" sz="2000" b="0" strike="noStrike" spc="-1" dirty="0" err="1">
                <a:latin typeface="Arial"/>
              </a:rPr>
              <a:t>www.statnews.com</a:t>
            </a:r>
            <a:r>
              <a:rPr lang="en-US" sz="2000" b="0" strike="noStrike" spc="-1" dirty="0">
                <a:latin typeface="Arial"/>
              </a:rPr>
              <a:t>/2020/12/21/stanford-covid19-vaccine-algorithm/</a:t>
            </a:r>
            <a:br>
              <a:rPr sz="2000" dirty="0"/>
            </a:br>
            <a:r>
              <a:rPr lang="en-US" sz="2000" b="0" strike="noStrike" spc="-1" dirty="0">
                <a:latin typeface="Arial"/>
              </a:rPr>
              <a:t>https://</a:t>
            </a:r>
            <a:r>
              <a:rPr lang="en-US" sz="2000" b="0" strike="noStrike" spc="-1" dirty="0" err="1">
                <a:latin typeface="Arial"/>
              </a:rPr>
              <a:t>en.wikipedia.org</a:t>
            </a:r>
            <a:r>
              <a:rPr lang="en-US" sz="2000" b="0" strike="noStrike" spc="-1" dirty="0">
                <a:latin typeface="Arial"/>
              </a:rPr>
              <a:t>/wiki/Tay_(bot)#:~:text=Tay%20was%20an%20artificial%20intelligence,service%20only%2016%20hours%20after. "Tay" went from "humans are super cool" to not n &lt;24 </a:t>
            </a:r>
            <a:r>
              <a:rPr lang="en-US" sz="2000" b="0" strike="noStrike" spc="-1" dirty="0" err="1">
                <a:latin typeface="Arial"/>
              </a:rPr>
              <a:t>hrs</a:t>
            </a:r>
            <a:br>
              <a:rPr sz="2000" dirty="0"/>
            </a:br>
            <a:r>
              <a:rPr lang="en-US" sz="2000" b="0" strike="noStrike" spc="-1" dirty="0">
                <a:latin typeface="Arial"/>
              </a:rPr>
              <a:t>https://</a:t>
            </a:r>
            <a:r>
              <a:rPr lang="en-US" sz="2000" b="0" strike="noStrike" spc="-1" dirty="0" err="1">
                <a:latin typeface="Arial"/>
              </a:rPr>
              <a:t>www.theguardian.com</a:t>
            </a:r>
            <a:r>
              <a:rPr lang="en-US" sz="2000" b="0" strike="noStrike" spc="-1" dirty="0">
                <a:latin typeface="Arial"/>
              </a:rPr>
              <a:t>/education/2020/</a:t>
            </a:r>
            <a:r>
              <a:rPr lang="en-US" sz="2000" b="0" strike="noStrike" spc="-1" dirty="0" err="1">
                <a:latin typeface="Arial"/>
              </a:rPr>
              <a:t>aug</a:t>
            </a:r>
            <a:r>
              <a:rPr lang="en-US" sz="2000" b="0" strike="noStrike" spc="-1" dirty="0">
                <a:latin typeface="Arial"/>
              </a:rPr>
              <a:t>/20/</a:t>
            </a:r>
            <a:r>
              <a:rPr lang="en-US" sz="2000" b="0" strike="noStrike" spc="-1" dirty="0" err="1">
                <a:latin typeface="Arial"/>
              </a:rPr>
              <a:t>england</a:t>
            </a:r>
            <a:r>
              <a:rPr lang="en-US" sz="2000" b="0" strike="noStrike" spc="-1" dirty="0">
                <a:latin typeface="Arial"/>
              </a:rPr>
              <a:t>-exams-row-timeline-was-</a:t>
            </a:r>
            <a:r>
              <a:rPr lang="en-US" sz="2000" b="0" strike="noStrike" spc="-1" dirty="0" err="1">
                <a:latin typeface="Arial"/>
              </a:rPr>
              <a:t>ofqual</a:t>
            </a:r>
            <a:r>
              <a:rPr lang="en-US" sz="2000" b="0" strike="noStrike" spc="-1" dirty="0">
                <a:latin typeface="Arial"/>
              </a:rPr>
              <a:t>-warned-of-algorithm-bias</a:t>
            </a:r>
            <a:br>
              <a:rPr sz="2000" dirty="0"/>
            </a:br>
            <a:br>
              <a:rPr sz="2000" dirty="0"/>
            </a:b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46F097F5-5B16-4EA2-8396-2B030E90275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EA8A3618-7EA9-4F38-8776-DDA1D5AEB7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0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3B4C0218-36F6-413A-A786-5F82275789E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226F04DA-9C18-4C6A-B601-A388263EFFD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60"/>
            <a:ext cx="5027760" cy="377064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david</a:t>
            </a:r>
          </a:p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56ABF0B8-B7B7-4CD7-BBDC-B1483FCCE7C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000" cy="377136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Finale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66"/>
          <p:cNvSpPr/>
          <p:nvPr/>
        </p:nvSpPr>
        <p:spPr>
          <a:xfrm>
            <a:off x="4398840" y="9555120"/>
            <a:ext cx="33703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</a:pPr>
            <a:fld id="{C6887229-0163-41EC-8A18-821C1E19659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4920">
              <a:lnSpc>
                <a:spcPct val="100000"/>
              </a:lnSpc>
              <a:buNone/>
              <a:tabLst>
                <a:tab pos="0" algn="l"/>
              </a:tabLst>
            </a:pPr>
            <a:br>
              <a:rPr sz="2000" dirty="0"/>
            </a:br>
            <a:r>
              <a:rPr lang="en-US" sz="2000" b="0" strike="noStrike" spc="-1" dirty="0">
                <a:latin typeface="Arial"/>
              </a:rPr>
              <a:t>https://</a:t>
            </a:r>
            <a:r>
              <a:rPr lang="en-US" sz="2000" b="0" strike="noStrike" spc="-1" dirty="0" err="1">
                <a:latin typeface="Arial"/>
              </a:rPr>
              <a:t>www.statnews.com</a:t>
            </a:r>
            <a:r>
              <a:rPr lang="en-US" sz="2000" b="0" strike="noStrike" spc="-1" dirty="0">
                <a:latin typeface="Arial"/>
              </a:rPr>
              <a:t>/2020/12/21/stanford-covid19-vaccine-algorithm/</a:t>
            </a:r>
            <a:br>
              <a:rPr sz="2000" dirty="0"/>
            </a:br>
            <a:r>
              <a:rPr lang="en-US" sz="2000" b="0" strike="noStrike" spc="-1" dirty="0">
                <a:latin typeface="Arial"/>
              </a:rPr>
              <a:t>https://</a:t>
            </a:r>
            <a:r>
              <a:rPr lang="en-US" sz="2000" b="0" strike="noStrike" spc="-1" dirty="0" err="1">
                <a:latin typeface="Arial"/>
              </a:rPr>
              <a:t>en.wikipedia.org</a:t>
            </a:r>
            <a:r>
              <a:rPr lang="en-US" sz="2000" b="0" strike="noStrike" spc="-1" dirty="0">
                <a:latin typeface="Arial"/>
              </a:rPr>
              <a:t>/wiki/Tay_(bot)#:~:text=Tay%20was%20an%20artificial%20intelligence,service%20only%2016%20hours%20after. "Tay" went from "humans are super cool" to not n &lt;24 </a:t>
            </a:r>
            <a:r>
              <a:rPr lang="en-US" sz="2000" b="0" strike="noStrike" spc="-1" dirty="0" err="1">
                <a:latin typeface="Arial"/>
              </a:rPr>
              <a:t>hrs</a:t>
            </a:r>
            <a:br>
              <a:rPr sz="2000" dirty="0"/>
            </a:br>
            <a:r>
              <a:rPr lang="en-US" sz="2000" b="0" strike="noStrike" spc="-1" dirty="0">
                <a:latin typeface="Arial"/>
              </a:rPr>
              <a:t>https://</a:t>
            </a:r>
            <a:r>
              <a:rPr lang="en-US" sz="2000" b="0" strike="noStrike" spc="-1" dirty="0" err="1">
                <a:latin typeface="Arial"/>
              </a:rPr>
              <a:t>www.theguardian.com</a:t>
            </a:r>
            <a:r>
              <a:rPr lang="en-US" sz="2000" b="0" strike="noStrike" spc="-1" dirty="0">
                <a:latin typeface="Arial"/>
              </a:rPr>
              <a:t>/education/2020/</a:t>
            </a:r>
            <a:r>
              <a:rPr lang="en-US" sz="2000" b="0" strike="noStrike" spc="-1" dirty="0" err="1">
                <a:latin typeface="Arial"/>
              </a:rPr>
              <a:t>aug</a:t>
            </a:r>
            <a:r>
              <a:rPr lang="en-US" sz="2000" b="0" strike="noStrike" spc="-1" dirty="0">
                <a:latin typeface="Arial"/>
              </a:rPr>
              <a:t>/20/</a:t>
            </a:r>
            <a:r>
              <a:rPr lang="en-US" sz="2000" b="0" strike="noStrike" spc="-1" dirty="0" err="1">
                <a:latin typeface="Arial"/>
              </a:rPr>
              <a:t>england</a:t>
            </a:r>
            <a:r>
              <a:rPr lang="en-US" sz="2000" b="0" strike="noStrike" spc="-1" dirty="0">
                <a:latin typeface="Arial"/>
              </a:rPr>
              <a:t>-exams-row-timeline-was-</a:t>
            </a:r>
            <a:r>
              <a:rPr lang="en-US" sz="2000" b="0" strike="noStrike" spc="-1" dirty="0" err="1">
                <a:latin typeface="Arial"/>
              </a:rPr>
              <a:t>ofqual</a:t>
            </a:r>
            <a:r>
              <a:rPr lang="en-US" sz="2000" b="0" strike="noStrike" spc="-1" dirty="0">
                <a:latin typeface="Arial"/>
              </a:rPr>
              <a:t>-warned-of-algorithm-bias</a:t>
            </a:r>
            <a:br>
              <a:rPr sz="2000" dirty="0"/>
            </a:br>
            <a:br>
              <a:rPr sz="2000" dirty="0"/>
            </a:b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14A2DBE0-38DF-4366-BC0D-C49C542D6E01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7874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endParaRPr u="sng" dirty="0">
              <a:hlinkClick r:id="rId3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14A2DBE0-38DF-4366-BC0D-C49C542D6E01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488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14A2DBE0-38DF-4366-BC0D-C49C542D6E01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395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ed">
    <p:bg>
      <p:bgPr>
        <a:solidFill>
          <a:srgbClr val="3D2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410766">
              <a:lnSpc>
                <a:spcPct val="100000"/>
              </a:lnSpc>
              <a:spcBef>
                <a:spcPts val="0"/>
              </a:spcBef>
              <a:defRPr sz="5600" cap="none">
                <a:solidFill>
                  <a:srgbClr val="F5F2F1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2" y="6536531"/>
            <a:ext cx="233135" cy="23883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66">
              <a:lnSpc>
                <a:spcPct val="100000"/>
              </a:lnSpc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78015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Optima" panose="02000503060000020004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8196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18" y="778042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732546"/>
            <a:ext cx="11018838" cy="4536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F39F5-ECBF-5DD0-9FE5-C4E635446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92" y="118738"/>
            <a:ext cx="1337841" cy="5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8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194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2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561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Optima" panose="02000503060000020004" pitchFamily="2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38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786062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6302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3081011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0857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</p:spTree>
    <p:extLst>
      <p:ext uri="{BB962C8B-B14F-4D97-AF65-F5344CB8AC3E}">
        <p14:creationId xmlns:p14="http://schemas.microsoft.com/office/powerpoint/2010/main" val="1067342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6238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05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8538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564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143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22C9DB6-F1EB-FF40-BCF9-37C1A6B877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7251700" cy="486200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1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rgbClr val="F6F3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13755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0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901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49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194-2B26-A742-B8FC-41635679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A913-107E-9142-949A-B6A70C53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7E09-66CF-8C47-B2F3-A6D2061C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F5E96-6CB6-D041-8AD4-DE603E082DEC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12BF8-8BC3-BB45-9635-496A8402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5D2E1-20E2-E34E-82DE-0D513348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164B-7B4C-7E44-B000-EF17A9394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7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2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7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Optima" panose="02000503060000020004" pitchFamily="2" charset="0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Optima" panose="02000503060000020004" pitchFamily="2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3" Type="http://schemas.openxmlformats.org/officeDocument/2006/relationships/image" Target="../media/image23.png"/><Relationship Id="rId7" Type="http://schemas.openxmlformats.org/officeDocument/2006/relationships/image" Target="../media/image43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2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4.svg"/><Relationship Id="rId7" Type="http://schemas.openxmlformats.org/officeDocument/2006/relationships/image" Target="../media/image45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8.svg"/><Relationship Id="rId10" Type="http://schemas.openxmlformats.org/officeDocument/2006/relationships/image" Target="../media/image52.png"/><Relationship Id="rId19" Type="http://schemas.openxmlformats.org/officeDocument/2006/relationships/image" Target="../media/image62.svg"/><Relationship Id="rId4" Type="http://schemas.openxmlformats.org/officeDocument/2006/relationships/image" Target="../media/image48.png"/><Relationship Id="rId9" Type="http://schemas.openxmlformats.org/officeDocument/2006/relationships/image" Target="../media/image51.sv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.xml"/><Relationship Id="rId6" Type="http://schemas.openxmlformats.org/officeDocument/2006/relationships/image" Target="../media/image39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11" Type="http://schemas.openxmlformats.org/officeDocument/2006/relationships/image" Target="../media/image66.svg"/><Relationship Id="rId5" Type="http://schemas.openxmlformats.org/officeDocument/2006/relationships/image" Target="../media/image23.png"/><Relationship Id="rId10" Type="http://schemas.openxmlformats.org/officeDocument/2006/relationships/image" Target="../media/image65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.xml"/><Relationship Id="rId6" Type="http://schemas.openxmlformats.org/officeDocument/2006/relationships/image" Target="../media/image39.png"/><Relationship Id="rId5" Type="http://schemas.openxmlformats.org/officeDocument/2006/relationships/image" Target="../media/image66.svg"/><Relationship Id="rId10" Type="http://schemas.openxmlformats.org/officeDocument/2006/relationships/image" Target="../media/image68.sv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dn.lyft.com/brochure/shuttle-screenshot.1e79cd66.p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cdn.shopify.com/s/files/1/0684/3445/products/Partner_AmazonEcho_small_031932b3-c31d-4977-a922-5ebbe052bad6.jpg?v=1497504913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s.aolcdn.com/hss/storage/midas/cb433fb6c234b014394ad56714ceee8b/200707597/google-image-recognition-tech.jpg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5.png"/><Relationship Id="rId11" Type="http://schemas.openxmlformats.org/officeDocument/2006/relationships/image" Target="../media/image78.png"/><Relationship Id="rId5" Type="http://schemas.openxmlformats.org/officeDocument/2006/relationships/image" Target="../media/image84.png"/><Relationship Id="rId10" Type="http://schemas.openxmlformats.org/officeDocument/2006/relationships/image" Target="../media/image7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81.png"/><Relationship Id="rId18" Type="http://schemas.openxmlformats.org/officeDocument/2006/relationships/image" Target="../media/image100.png"/><Relationship Id="rId3" Type="http://schemas.microsoft.com/office/2007/relationships/media" Target="../media/media2.mp4"/><Relationship Id="rId21" Type="http://schemas.openxmlformats.org/officeDocument/2006/relationships/image" Target="../media/image89.png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80.png"/><Relationship Id="rId17" Type="http://schemas.openxmlformats.org/officeDocument/2006/relationships/image" Target="../media/image99.png"/><Relationship Id="rId2" Type="http://schemas.openxmlformats.org/officeDocument/2006/relationships/video" Target="../media/media1.mp4"/><Relationship Id="rId16" Type="http://schemas.openxmlformats.org/officeDocument/2006/relationships/image" Target="../media/image98.png"/><Relationship Id="rId20" Type="http://schemas.openxmlformats.org/officeDocument/2006/relationships/image" Target="../media/image82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3.png"/><Relationship Id="rId5" Type="http://schemas.microsoft.com/office/2007/relationships/media" Target="../media/media3.mp4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video" Target="../media/media2.mp4"/><Relationship Id="rId9" Type="http://schemas.openxmlformats.org/officeDocument/2006/relationships/image" Target="../media/image79.png"/><Relationship Id="rId1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21.png"/><Relationship Id="rId3" Type="http://schemas.openxmlformats.org/officeDocument/2006/relationships/video" Target="../media/media4.mp4"/><Relationship Id="rId7" Type="http://schemas.openxmlformats.org/officeDocument/2006/relationships/image" Target="../media/image91.png"/><Relationship Id="rId12" Type="http://schemas.openxmlformats.org/officeDocument/2006/relationships/image" Target="../media/image102.png"/><Relationship Id="rId17" Type="http://schemas.openxmlformats.org/officeDocument/2006/relationships/image" Target="../media/image105.svg"/><Relationship Id="rId2" Type="http://schemas.microsoft.com/office/2007/relationships/media" Target="../media/media4.mp4"/><Relationship Id="rId16" Type="http://schemas.openxmlformats.org/officeDocument/2006/relationships/image" Target="../media/image104.png"/><Relationship Id="rId1" Type="http://schemas.openxmlformats.org/officeDocument/2006/relationships/tags" Target="../tags/tag5.xml"/><Relationship Id="rId6" Type="http://schemas.openxmlformats.org/officeDocument/2006/relationships/image" Target="../media/image90.png"/><Relationship Id="rId11" Type="http://schemas.openxmlformats.org/officeDocument/2006/relationships/image" Target="../media/image68.sv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103.png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95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07.svg"/><Relationship Id="rId7" Type="http://schemas.openxmlformats.org/officeDocument/2006/relationships/image" Target="../media/image45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59.png"/><Relationship Id="rId20" Type="http://schemas.openxmlformats.org/officeDocument/2006/relationships/image" Target="../media/image106.png"/><Relationship Id="rId1" Type="http://schemas.openxmlformats.org/officeDocument/2006/relationships/tags" Target="../tags/tag6.xml"/><Relationship Id="rId6" Type="http://schemas.openxmlformats.org/officeDocument/2006/relationships/image" Target="../media/image44.png"/><Relationship Id="rId11" Type="http://schemas.openxmlformats.org/officeDocument/2006/relationships/image" Target="../media/image53.svg"/><Relationship Id="rId5" Type="http://schemas.openxmlformats.org/officeDocument/2006/relationships/image" Target="../media/image20.png"/><Relationship Id="rId15" Type="http://schemas.openxmlformats.org/officeDocument/2006/relationships/image" Target="../media/image58.svg"/><Relationship Id="rId23" Type="http://schemas.openxmlformats.org/officeDocument/2006/relationships/image" Target="../media/image64.svg"/><Relationship Id="rId10" Type="http://schemas.openxmlformats.org/officeDocument/2006/relationships/image" Target="../media/image52.png"/><Relationship Id="rId19" Type="http://schemas.openxmlformats.org/officeDocument/2006/relationships/image" Target="../media/image62.svg"/><Relationship Id="rId4" Type="http://schemas.openxmlformats.org/officeDocument/2006/relationships/image" Target="../media/image121.png"/><Relationship Id="rId9" Type="http://schemas.openxmlformats.org/officeDocument/2006/relationships/image" Target="../media/image51.svg"/><Relationship Id="rId14" Type="http://schemas.openxmlformats.org/officeDocument/2006/relationships/image" Target="../media/image57.png"/><Relationship Id="rId2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8.xml"/><Relationship Id="rId6" Type="http://schemas.openxmlformats.org/officeDocument/2006/relationships/image" Target="../media/image13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39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dn.lyft.com/brochure/shuttle-screenshot.1e79cd66.png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cdn.shopify.com/s/files/1/0684/3445/products/Partner_AmazonEcho_small_031932b3-c31d-4977-a922-5ebbe052bad6.jpg?v=1497504913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s.aolcdn.com/hss/storage/midas/cb433fb6c234b014394ad56714ceee8b/200707597/google-image-recognition-tech.jpg" TargetMode="Externa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01760" y="5769000"/>
            <a:ext cx="11521440" cy="95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58320" rIns="81720" bIns="40680" anchor="t">
            <a:noAutofit/>
          </a:bodyPr>
          <a:lstStyle/>
          <a:p>
            <a:pPr>
              <a:lnSpc>
                <a:spcPct val="93000"/>
              </a:lnSpc>
              <a:spcBef>
                <a:spcPts val="1089"/>
              </a:spcBef>
              <a:spcAft>
                <a:spcPts val="907"/>
              </a:spcAft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Staff: Alex Cai, Charumathi Badrinath (head TFs), Angela Li, Brian Ham, Audrey Chang, Ahmad Abdel-Azim, Gabriel Sun, Shirley Zhu, Jeffrey Xu, Alyssa Huang, Derek Zheng, Sam Jones, Neeyanth Kopparapu, Andrew Zhao, Joshua Park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014560" y="190080"/>
            <a:ext cx="8227440" cy="462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CS181: Principles of </a:t>
            </a:r>
            <a:endParaRPr lang="en-US" sz="436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Machine Learning and AI</a:t>
            </a:r>
            <a:br>
              <a:rPr sz="4360"/>
            </a:br>
            <a:endParaRPr lang="en-US" sz="436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Spring 2024</a:t>
            </a:r>
            <a:endParaRPr lang="en-US" sz="436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endParaRPr lang="en-US" sz="436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endParaRPr lang="en-US" sz="4360" b="0" strike="noStrike" spc="-1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2834640" y="3440880"/>
            <a:ext cx="6858000" cy="107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36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David Alvarez-Melis and Finale Doshi-Velez</a:t>
            </a:r>
            <a:endParaRPr lang="en-US" sz="236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36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Harvard Computer Science</a:t>
            </a:r>
            <a:endParaRPr lang="en-US" sz="236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F56C-E03F-877B-D549-9B414BE3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 Tale of Two Fields">
            <a:extLst>
              <a:ext uri="{FF2B5EF4-FFF2-40B4-BE49-F238E27FC236}">
                <a16:creationId xmlns:a16="http://schemas.microsoft.com/office/drawing/2014/main" id="{095EC2E9-4B22-8C0A-8079-826EEE0CD1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Good News</a:t>
            </a:r>
            <a:endParaRPr dirty="0"/>
          </a:p>
        </p:txBody>
      </p:sp>
      <p:sp>
        <p:nvSpPr>
          <p:cNvPr id="2" name="‘Benchmark’ Machine Learning">
            <a:extLst>
              <a:ext uri="{FF2B5EF4-FFF2-40B4-BE49-F238E27FC236}">
                <a16:creationId xmlns:a16="http://schemas.microsoft.com/office/drawing/2014/main" id="{AD3A638F-93A6-1B67-4094-CCBF0D9CBC93}"/>
              </a:ext>
            </a:extLst>
          </p:cNvPr>
          <p:cNvSpPr/>
          <p:nvPr/>
        </p:nvSpPr>
        <p:spPr>
          <a:xfrm>
            <a:off x="1347697" y="6179468"/>
            <a:ext cx="3832407" cy="545034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‘Benchmark’ Machine Learning</a:t>
            </a:r>
          </a:p>
        </p:txBody>
      </p:sp>
      <p:sp>
        <p:nvSpPr>
          <p:cNvPr id="3" name="Machine Learning in the ‘wild’">
            <a:extLst>
              <a:ext uri="{FF2B5EF4-FFF2-40B4-BE49-F238E27FC236}">
                <a16:creationId xmlns:a16="http://schemas.microsoft.com/office/drawing/2014/main" id="{96C24EF0-D42D-FB43-1E0C-491D206407AB}"/>
              </a:ext>
            </a:extLst>
          </p:cNvPr>
          <p:cNvSpPr/>
          <p:nvPr/>
        </p:nvSpPr>
        <p:spPr>
          <a:xfrm>
            <a:off x="7011897" y="6179468"/>
            <a:ext cx="3832407" cy="545034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Machine Learning in the ‘wild’</a:t>
            </a:r>
          </a:p>
        </p:txBody>
      </p:sp>
      <p:sp>
        <p:nvSpPr>
          <p:cNvPr id="4" name="Bridging the gap between 'textbook ML’ and ‘real ML’ requires* new tools &amp; theory for…">
            <a:extLst>
              <a:ext uri="{FF2B5EF4-FFF2-40B4-BE49-F238E27FC236}">
                <a16:creationId xmlns:a16="http://schemas.microsoft.com/office/drawing/2014/main" id="{1BE0E7CF-D23E-1DB1-2500-3DA0FB468A94}"/>
              </a:ext>
            </a:extLst>
          </p:cNvPr>
          <p:cNvSpPr txBox="1">
            <a:spLocks/>
          </p:cNvSpPr>
          <p:nvPr/>
        </p:nvSpPr>
        <p:spPr>
          <a:xfrm>
            <a:off x="812800" y="1696641"/>
            <a:ext cx="10784114" cy="3717187"/>
          </a:xfrm>
          <a:prstGeom prst="rect">
            <a:avLst/>
          </a:prstGeom>
          <a:solidFill>
            <a:srgbClr val="392620">
              <a:alpha val="96968"/>
            </a:srgbClr>
          </a:solidFill>
          <a:ln w="50800">
            <a:solidFill>
              <a:srgbClr val="FFFFFF">
                <a:alpha val="96968"/>
              </a:srgbClr>
            </a:solidFill>
          </a:ln>
        </p:spPr>
        <p:txBody>
          <a:bodyPr lIns="35719" tIns="35719" rIns="35719" bIns="35719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06658">
              <a:lnSpc>
                <a:spcPct val="10000"/>
              </a:lnSpc>
              <a:spcBef>
                <a:spcPts val="2950"/>
              </a:spcBef>
              <a:buFont typeface="Arial" panose="020B0604020202020204" pitchFamily="34" charset="0"/>
              <a:buNone/>
              <a:defRPr sz="1979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3000" dirty="0">
              <a:solidFill>
                <a:srgbClr val="F5F2F1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3000" dirty="0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The same </a:t>
            </a:r>
            <a:r>
              <a:rPr lang="en-US" sz="3000" dirty="0">
                <a:solidFill>
                  <a:srgbClr val="397D8C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fundamental principles</a:t>
            </a:r>
            <a:r>
              <a:rPr lang="en-US" sz="3000" dirty="0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 we will learn in this class can be </a:t>
            </a:r>
            <a:r>
              <a:rPr lang="en-US" sz="3000" dirty="0">
                <a:solidFill>
                  <a:srgbClr val="B8534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re-used and extended</a:t>
            </a:r>
            <a:r>
              <a:rPr lang="en-US" sz="3000" dirty="0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 to tackle ”ML in the Wild” too:</a:t>
            </a: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3000" i="1" dirty="0">
              <a:solidFill>
                <a:srgbClr val="F5F2F1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3000" i="1" dirty="0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e.g. probabilistic modeling, generalization, bias-variance tradeoffs, representation, capacity, overfitting, </a:t>
            </a:r>
            <a:r>
              <a:rPr lang="en-US" sz="3000" i="1" dirty="0" err="1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etc</a:t>
            </a:r>
            <a:r>
              <a:rPr lang="en-US" sz="3000" i="1" dirty="0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7130709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 Tale of Two Fields"/>
          <p:cNvSpPr txBox="1">
            <a:spLocks noGrp="1"/>
          </p:cNvSpPr>
          <p:nvPr>
            <p:ph type="title"/>
          </p:nvPr>
        </p:nvSpPr>
        <p:spPr>
          <a:xfrm>
            <a:off x="769256" y="121853"/>
            <a:ext cx="10682515" cy="15180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My group’s research</a:t>
            </a:r>
            <a:endParaRPr i="1" dirty="0"/>
          </a:p>
        </p:txBody>
      </p:sp>
      <p:cxnSp>
        <p:nvCxnSpPr>
          <p:cNvPr id="354" name="Connection Line"/>
          <p:cNvCxnSpPr>
            <a:cxnSpLocks/>
            <a:stCxn id="2" idx="0"/>
            <a:endCxn id="3" idx="0"/>
          </p:cNvCxnSpPr>
          <p:nvPr/>
        </p:nvCxnSpPr>
        <p:spPr>
          <a:xfrm rot="5400000" flipH="1" flipV="1">
            <a:off x="6096001" y="3347368"/>
            <a:ext cx="12700" cy="5664200"/>
          </a:xfrm>
          <a:prstGeom prst="curvedConnector3">
            <a:avLst>
              <a:gd name="adj1" fmla="val 36771433"/>
            </a:avLst>
          </a:prstGeom>
          <a:ln w="63500">
            <a:solidFill>
              <a:srgbClr val="F5F2F1"/>
            </a:solidFill>
            <a:miter lim="400000"/>
            <a:tailEnd type="triangle"/>
          </a:ln>
        </p:spPr>
      </p:cxnSp>
      <p:sp>
        <p:nvSpPr>
          <p:cNvPr id="355" name="Bridging the gap between 'textbook ML’ and ‘real ML’ requires* new tools &amp; theory for…"/>
          <p:cNvSpPr txBox="1">
            <a:spLocks noGrp="1"/>
          </p:cNvSpPr>
          <p:nvPr>
            <p:ph type="body" sz="half" idx="4294967295"/>
          </p:nvPr>
        </p:nvSpPr>
        <p:spPr>
          <a:xfrm>
            <a:off x="435429" y="2002515"/>
            <a:ext cx="11321142" cy="3631919"/>
          </a:xfrm>
          <a:prstGeom prst="rect">
            <a:avLst/>
          </a:prstGeom>
          <a:solidFill>
            <a:srgbClr val="392620">
              <a:alpha val="96968"/>
            </a:srgbClr>
          </a:solidFill>
          <a:ln w="50800">
            <a:solidFill>
              <a:srgbClr val="FFFFFF">
                <a:alpha val="96968"/>
              </a:srgbClr>
            </a:solidFill>
          </a:ln>
        </p:spPr>
        <p:txBody>
          <a:bodyPr lIns="35719" tIns="35719" rIns="35719" bIns="35719" anchor="t">
            <a:normAutofit fontScale="62500" lnSpcReduction="20000"/>
          </a:bodyPr>
          <a:lstStyle/>
          <a:p>
            <a:pPr marL="0" indent="0" algn="ctr" defTabSz="406658">
              <a:lnSpc>
                <a:spcPct val="10000"/>
              </a:lnSpc>
              <a:spcBef>
                <a:spcPts val="2950"/>
              </a:spcBef>
              <a:buNone/>
              <a:defRPr sz="1979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sz="5100" dirty="0"/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sz="5100" dirty="0"/>
              <a:t>Bridging the gap between 'textbook ML’ and ‘real ML’ requires* new </a:t>
            </a:r>
            <a:r>
              <a:rPr lang="en-US" sz="5100" dirty="0"/>
              <a:t>methods</a:t>
            </a:r>
            <a:r>
              <a:rPr sz="5100" dirty="0"/>
              <a:t> &amp; theory for</a:t>
            </a:r>
            <a:r>
              <a:rPr lang="en-US" sz="5100" dirty="0"/>
              <a:t>:</a:t>
            </a:r>
            <a:r>
              <a:rPr sz="5100" dirty="0"/>
              <a:t> </a:t>
            </a: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sz="5100" dirty="0">
                <a:solidFill>
                  <a:srgbClr val="5AA0B4"/>
                </a:solidFill>
              </a:rPr>
              <a:t>manipulating</a:t>
            </a:r>
            <a:r>
              <a:rPr sz="5100" dirty="0"/>
              <a:t> multiple </a:t>
            </a:r>
            <a:r>
              <a:rPr sz="5100" dirty="0">
                <a:solidFill>
                  <a:schemeClr val="bg1">
                    <a:lumMod val="95000"/>
                  </a:schemeClr>
                </a:solidFill>
              </a:rPr>
              <a:t>heterogeneous</a:t>
            </a:r>
            <a:r>
              <a:rPr sz="5100" dirty="0"/>
              <a:t> noisy </a:t>
            </a:r>
            <a:r>
              <a:rPr sz="5100" dirty="0">
                <a:solidFill>
                  <a:srgbClr val="5AA0B4"/>
                </a:solidFill>
              </a:rPr>
              <a:t>data</a:t>
            </a:r>
            <a:r>
              <a:rPr sz="5100" dirty="0"/>
              <a:t> sources</a:t>
            </a:r>
            <a:endParaRPr lang="en-US" sz="5100" dirty="0"/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5400" dirty="0">
                <a:solidFill>
                  <a:srgbClr val="B8534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understanding </a:t>
            </a:r>
            <a:r>
              <a:rPr lang="en-US" sz="5100" dirty="0"/>
              <a:t>model (and data) </a:t>
            </a:r>
            <a:r>
              <a:rPr lang="en-US" sz="5400" dirty="0">
                <a:solidFill>
                  <a:srgbClr val="B8534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failures</a:t>
            </a:r>
            <a:endParaRPr sz="5100" dirty="0"/>
          </a:p>
          <a:p>
            <a:pPr marL="0" indent="0" algn="r" defTabSz="406658">
              <a:lnSpc>
                <a:spcPct val="130000"/>
              </a:lnSpc>
              <a:spcBef>
                <a:spcPts val="950"/>
              </a:spcBef>
              <a:buNone/>
              <a:defRPr sz="4950" i="1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dirty="0"/>
              <a:t>*among many other things</a:t>
            </a:r>
          </a:p>
        </p:txBody>
      </p:sp>
      <p:sp>
        <p:nvSpPr>
          <p:cNvPr id="2" name="‘Benchmark’ Machine Learning">
            <a:extLst>
              <a:ext uri="{FF2B5EF4-FFF2-40B4-BE49-F238E27FC236}">
                <a16:creationId xmlns:a16="http://schemas.microsoft.com/office/drawing/2014/main" id="{F4660865-EE20-46E5-3F27-8467D0C92719}"/>
              </a:ext>
            </a:extLst>
          </p:cNvPr>
          <p:cNvSpPr/>
          <p:nvPr/>
        </p:nvSpPr>
        <p:spPr>
          <a:xfrm>
            <a:off x="1347697" y="6179468"/>
            <a:ext cx="3832407" cy="545034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‘Benchmark’ Machine Learning</a:t>
            </a:r>
          </a:p>
        </p:txBody>
      </p:sp>
      <p:sp>
        <p:nvSpPr>
          <p:cNvPr id="3" name="Machine Learning in the ‘wild’">
            <a:extLst>
              <a:ext uri="{FF2B5EF4-FFF2-40B4-BE49-F238E27FC236}">
                <a16:creationId xmlns:a16="http://schemas.microsoft.com/office/drawing/2014/main" id="{69CAFB51-28AC-4AE5-EECA-DA4CB24ECE04}"/>
              </a:ext>
            </a:extLst>
          </p:cNvPr>
          <p:cNvSpPr/>
          <p:nvPr/>
        </p:nvSpPr>
        <p:spPr>
          <a:xfrm>
            <a:off x="7011897" y="6179468"/>
            <a:ext cx="3832407" cy="545034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Machine Learning in the ‘wild’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47A4-F44E-A01D-C0F8-C33F201F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50A0-6AAB-E803-1157-E5916A701807}"/>
              </a:ext>
            </a:extLst>
          </p:cNvPr>
          <p:cNvSpPr txBox="1">
            <a:spLocks/>
          </p:cNvSpPr>
          <p:nvPr/>
        </p:nvSpPr>
        <p:spPr>
          <a:xfrm>
            <a:off x="757375" y="236322"/>
            <a:ext cx="10677249" cy="2060098"/>
          </a:xfrm>
          <a:prstGeom prst="rect">
            <a:avLst/>
          </a:prstGeom>
          <a:noFill/>
          <a:ln w="0">
            <a:noFill/>
          </a:ln>
        </p:spPr>
        <p:txBody>
          <a:bodyPr lIns="71437" tIns="71437" rIns="71437" bIns="71437" anchor="ctr">
            <a:noAutofit/>
          </a:bodyPr>
          <a:lstStyle>
            <a:lvl1pPr algn="ctr" defTabSz="410766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5600" kern="1200" cap="none">
                <a:solidFill>
                  <a:srgbClr val="F5F2F1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rPr lang="en-US" sz="9600" i="1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Data-Centric ML</a:t>
            </a:r>
            <a:r>
              <a:rPr lang="en-US" sz="9600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</a:t>
            </a:r>
            <a:br>
              <a:rPr lang="en-US" sz="9600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3000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Better datasets for better (reliable &amp; trustworthy) models</a:t>
            </a:r>
          </a:p>
        </p:txBody>
      </p:sp>
      <p:pic>
        <p:nvPicPr>
          <p:cNvPr id="5" name="Model_Solid_Lg.png" descr="Model_Solid_Lg.png">
            <a:extLst>
              <a:ext uri="{FF2B5EF4-FFF2-40B4-BE49-F238E27FC236}">
                <a16:creationId xmlns:a16="http://schemas.microsoft.com/office/drawing/2014/main" id="{451F1899-714A-9CF3-32A6-2CD30A4C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098" y="7948195"/>
            <a:ext cx="766476" cy="76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atabase_Trained_2_salmon.png" descr="Database_Trained_2_salmon.png">
            <a:extLst>
              <a:ext uri="{FF2B5EF4-FFF2-40B4-BE49-F238E27FC236}">
                <a16:creationId xmlns:a16="http://schemas.microsoft.com/office/drawing/2014/main" id="{F8CB56ED-0435-5ED2-75C1-CA34E104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80" y="7166861"/>
            <a:ext cx="877676" cy="10228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5" name="Bridging the gap between 'textbook ML’ and ‘real ML’ requires* new tools &amp; theory for…">
            <a:extLst>
              <a:ext uri="{FF2B5EF4-FFF2-40B4-BE49-F238E27FC236}">
                <a16:creationId xmlns:a16="http://schemas.microsoft.com/office/drawing/2014/main" id="{7A9C7388-BF65-87EB-1B01-2DFEB98C8A44}"/>
              </a:ext>
            </a:extLst>
          </p:cNvPr>
          <p:cNvSpPr txBox="1">
            <a:spLocks/>
          </p:cNvSpPr>
          <p:nvPr/>
        </p:nvSpPr>
        <p:spPr>
          <a:xfrm>
            <a:off x="632566" y="2787291"/>
            <a:ext cx="3184691" cy="3565921"/>
          </a:xfrm>
          <a:prstGeom prst="rect">
            <a:avLst/>
          </a:prstGeom>
          <a:solidFill>
            <a:srgbClr val="392620">
              <a:alpha val="96968"/>
            </a:srgbClr>
          </a:solidFill>
          <a:ln w="50800">
            <a:solidFill>
              <a:srgbClr val="FFFFFF">
                <a:alpha val="96968"/>
              </a:srgbClr>
            </a:solidFill>
          </a:ln>
        </p:spPr>
        <p:txBody>
          <a:bodyPr lIns="35719" tIns="35719" rIns="35719" bIns="35719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06658">
              <a:lnSpc>
                <a:spcPct val="10000"/>
              </a:lnSpc>
              <a:spcBef>
                <a:spcPts val="2950"/>
              </a:spcBef>
              <a:buFont typeface="Arial" panose="020B0604020202020204" pitchFamily="34" charset="0"/>
              <a:buNone/>
              <a:defRPr sz="1979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2400" dirty="0">
              <a:solidFill>
                <a:srgbClr val="F5F2F1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3200" b="1" dirty="0">
                <a:solidFill>
                  <a:srgbClr val="F5F2F1"/>
                </a:solidFill>
                <a:latin typeface="Optima" panose="02000503060000020004" pitchFamily="2" charset="0"/>
                <a:ea typeface="Open Sans Regular"/>
                <a:cs typeface="Open Sans Regular"/>
                <a:sym typeface="Open Sans Regular"/>
              </a:rPr>
              <a:t>Data “Learning”</a:t>
            </a: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600" dirty="0">
              <a:solidFill>
                <a:srgbClr val="F5F2F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Regular"/>
            </a:endParaRP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2000" dirty="0">
                <a:solidFill>
                  <a:srgbClr val="F5F2F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rPr>
              <a:t>How can we (mathematically) optimize the training data we feed intro our models? </a:t>
            </a:r>
            <a:r>
              <a:rPr lang="en-US" sz="2400" dirty="0">
                <a:solidFill>
                  <a:srgbClr val="F5F2F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rPr>
              <a:t> </a:t>
            </a:r>
          </a:p>
        </p:txBody>
      </p:sp>
      <p:sp>
        <p:nvSpPr>
          <p:cNvPr id="39" name="Bridging the gap between 'textbook ML’ and ‘real ML’ requires* new tools &amp; theory for…">
            <a:extLst>
              <a:ext uri="{FF2B5EF4-FFF2-40B4-BE49-F238E27FC236}">
                <a16:creationId xmlns:a16="http://schemas.microsoft.com/office/drawing/2014/main" id="{51D7376A-E625-4D42-BD9F-6C4A1A992F11}"/>
              </a:ext>
            </a:extLst>
          </p:cNvPr>
          <p:cNvSpPr txBox="1">
            <a:spLocks/>
          </p:cNvSpPr>
          <p:nvPr/>
        </p:nvSpPr>
        <p:spPr>
          <a:xfrm>
            <a:off x="4503653" y="2787291"/>
            <a:ext cx="3184691" cy="3565920"/>
          </a:xfrm>
          <a:prstGeom prst="rect">
            <a:avLst/>
          </a:prstGeom>
          <a:solidFill>
            <a:srgbClr val="392620">
              <a:alpha val="96968"/>
            </a:srgbClr>
          </a:solidFill>
          <a:ln w="50800">
            <a:solidFill>
              <a:srgbClr val="FFFFFF">
                <a:alpha val="96968"/>
              </a:srgbClr>
            </a:solidFill>
          </a:ln>
        </p:spPr>
        <p:txBody>
          <a:bodyPr lIns="35719" tIns="35719" rIns="35719" bIns="35719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06658">
              <a:lnSpc>
                <a:spcPct val="10000"/>
              </a:lnSpc>
              <a:spcBef>
                <a:spcPts val="2950"/>
              </a:spcBef>
              <a:buFont typeface="Arial" panose="020B0604020202020204" pitchFamily="34" charset="0"/>
              <a:buNone/>
              <a:defRPr sz="1979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2400" dirty="0">
              <a:solidFill>
                <a:srgbClr val="F5F2F1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0" indent="0" algn="ctr" defTabSz="406658">
              <a:lnSpc>
                <a:spcPct val="100000"/>
              </a:lnSpc>
              <a:spcBef>
                <a:spcPts val="950"/>
              </a:spcBef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3200" b="1" dirty="0">
                <a:solidFill>
                  <a:srgbClr val="F5F2F1"/>
                </a:solidFill>
                <a:latin typeface="Optima" panose="02000503060000020004" pitchFamily="2" charset="0"/>
                <a:ea typeface="Open Sans Regular"/>
                <a:cs typeface="Open Sans Regular"/>
                <a:sym typeface="Open Sans Regular"/>
              </a:rPr>
              <a:t>Model ↔ Data Interpretability</a:t>
            </a: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2000" dirty="0">
                <a:solidFill>
                  <a:srgbClr val="F5F2F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rPr>
              <a:t>What can we learn about the inner workings of a model through the lens of how it processes data? </a:t>
            </a:r>
            <a:r>
              <a:rPr lang="en-US" sz="2400" dirty="0">
                <a:solidFill>
                  <a:srgbClr val="F5F2F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rPr>
              <a:t> </a:t>
            </a:r>
          </a:p>
        </p:txBody>
      </p:sp>
      <p:sp>
        <p:nvSpPr>
          <p:cNvPr id="40" name="Bridging the gap between 'textbook ML’ and ‘real ML’ requires* new tools &amp; theory for…">
            <a:extLst>
              <a:ext uri="{FF2B5EF4-FFF2-40B4-BE49-F238E27FC236}">
                <a16:creationId xmlns:a16="http://schemas.microsoft.com/office/drawing/2014/main" id="{ED306959-C2FB-D2C1-B55D-DC077CC52A45}"/>
              </a:ext>
            </a:extLst>
          </p:cNvPr>
          <p:cNvSpPr txBox="1">
            <a:spLocks/>
          </p:cNvSpPr>
          <p:nvPr/>
        </p:nvSpPr>
        <p:spPr>
          <a:xfrm>
            <a:off x="8374740" y="2787291"/>
            <a:ext cx="3184691" cy="3565920"/>
          </a:xfrm>
          <a:prstGeom prst="rect">
            <a:avLst/>
          </a:prstGeom>
          <a:solidFill>
            <a:srgbClr val="392620">
              <a:alpha val="96968"/>
            </a:srgbClr>
          </a:solidFill>
          <a:ln w="50800">
            <a:solidFill>
              <a:srgbClr val="FFFFFF">
                <a:alpha val="96968"/>
              </a:srgbClr>
            </a:solidFill>
          </a:ln>
        </p:spPr>
        <p:txBody>
          <a:bodyPr lIns="35719" tIns="35719" rIns="35719" bIns="35719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06658">
              <a:lnSpc>
                <a:spcPct val="10000"/>
              </a:lnSpc>
              <a:spcBef>
                <a:spcPts val="2950"/>
              </a:spcBef>
              <a:buFont typeface="Arial" panose="020B0604020202020204" pitchFamily="34" charset="0"/>
              <a:buNone/>
              <a:defRPr sz="1979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2400" dirty="0">
              <a:solidFill>
                <a:srgbClr val="F5F2F1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0" indent="0" algn="ctr" defTabSz="406658">
              <a:lnSpc>
                <a:spcPct val="100000"/>
              </a:lnSpc>
              <a:spcBef>
                <a:spcPts val="950"/>
              </a:spcBef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3200" b="1" dirty="0">
                <a:solidFill>
                  <a:srgbClr val="F5F2F1"/>
                </a:solidFill>
                <a:latin typeface="Optima" panose="02000503060000020004" pitchFamily="2" charset="0"/>
                <a:ea typeface="Open Sans Regular"/>
                <a:cs typeface="Open Sans Regular"/>
                <a:sym typeface="Open Sans Regular"/>
              </a:rPr>
              <a:t>ML with Structured Data</a:t>
            </a:r>
          </a:p>
          <a:p>
            <a:pPr marL="0" indent="0" algn="ctr" defTabSz="406658">
              <a:lnSpc>
                <a:spcPct val="140000"/>
              </a:lnSpc>
              <a:spcBef>
                <a:spcPts val="950"/>
              </a:spcBef>
              <a:buFont typeface="Arial" panose="020B0604020202020204" pitchFamily="34" charset="0"/>
              <a:buNone/>
              <a:defRPr sz="5544">
                <a:solidFill>
                  <a:srgbClr val="F5F2F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2000" dirty="0">
                <a:solidFill>
                  <a:srgbClr val="F5F2F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rPr>
              <a:t>How should we deal with data with rich geometric structure (e.g., Molecules, DNA sequences, graphs) ? </a:t>
            </a:r>
            <a:r>
              <a:rPr lang="en-US" sz="2400" dirty="0">
                <a:solidFill>
                  <a:srgbClr val="F5F2F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9711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35" grpId="0" animBg="1" advAuto="0"/>
      <p:bldP spid="39" grpId="0" animBg="1" advAuto="0"/>
      <p:bldP spid="39" grpId="1" animBg="1"/>
      <p:bldP spid="40" grpId="0" animBg="1" advAuto="0"/>
      <p:bldP spid="4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2A1A-5269-A544-B89A-D9D492C8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07" y="2243460"/>
            <a:ext cx="9144000" cy="2000548"/>
          </a:xfrm>
        </p:spPr>
        <p:txBody>
          <a:bodyPr/>
          <a:lstStyle/>
          <a:p>
            <a:r>
              <a:rPr lang="en-US" sz="9400" i="1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learning</a:t>
            </a:r>
            <a:r>
              <a:rPr lang="en-US" sz="9400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</a:t>
            </a:r>
            <a:br>
              <a:rPr lang="en-US" sz="6600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dirty="0">
                <a:latin typeface="Optima" panose="0200050306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Adapting models by adapting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5222B-604C-354E-9E5E-1E1956442BAF}"/>
              </a:ext>
            </a:extLst>
          </p:cNvPr>
          <p:cNvSpPr txBox="1"/>
          <p:nvPr/>
        </p:nvSpPr>
        <p:spPr>
          <a:xfrm>
            <a:off x="5179512" y="4114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77F15-2E7A-B947-9017-78AD571E1A21}"/>
              </a:ext>
            </a:extLst>
          </p:cNvPr>
          <p:cNvSpPr txBox="1"/>
          <p:nvPr/>
        </p:nvSpPr>
        <p:spPr>
          <a:xfrm>
            <a:off x="1483360" y="3894667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5E581F-3F3B-384C-98F4-65D02D4D8952}"/>
              </a:ext>
            </a:extLst>
          </p:cNvPr>
          <p:cNvSpPr txBox="1">
            <a:spLocks/>
          </p:cNvSpPr>
          <p:nvPr/>
        </p:nvSpPr>
        <p:spPr>
          <a:xfrm>
            <a:off x="3743353" y="5241263"/>
            <a:ext cx="8157572" cy="87408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 partly done while at Microsoft Research in collaboration with:</a:t>
            </a:r>
          </a:p>
          <a:p>
            <a:pPr marL="0" marR="0" lvl="0" indent="0" algn="r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Jiaojiao</a:t>
            </a:r>
            <a:r>
              <a:rPr kumimoji="0" lang="en-US" sz="200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Fan, </a:t>
            </a:r>
            <a:r>
              <a:rPr kumimoji="0" lang="en-US" sz="200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Nicolò</a:t>
            </a:r>
            <a:r>
              <a:rPr kumimoji="0" lang="en-US" sz="200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US" sz="200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Fusi</a:t>
            </a:r>
            <a:r>
              <a:rPr lang="en-US" sz="2000" dirty="0"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kumimoji="0" lang="en-US" sz="200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Jimmy Hall</a:t>
            </a:r>
            <a:r>
              <a:rPr lang="en-US" sz="2000" dirty="0"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Lester Mackey, </a:t>
            </a:r>
            <a:r>
              <a:rPr kumimoji="0" lang="en-US" sz="200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Neil </a:t>
            </a:r>
            <a:r>
              <a:rPr kumimoji="0" lang="en-US" sz="200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5F2F1"/>
                    </a:gs>
                    <a:gs pos="55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Tenenholtz</a:t>
            </a:r>
            <a:endParaRPr kumimoji="0" lang="en-US" sz="200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F5F2F1"/>
                  </a:gs>
                  <a:gs pos="55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9A67ED-2DC9-3F43-3762-5B6AC8269644}"/>
              </a:ext>
            </a:extLst>
          </p:cNvPr>
          <p:cNvGrpSpPr/>
          <p:nvPr/>
        </p:nvGrpSpPr>
        <p:grpSpPr>
          <a:xfrm>
            <a:off x="9154278" y="2194560"/>
            <a:ext cx="2277598" cy="2468880"/>
            <a:chOff x="2878169" y="159387"/>
            <a:chExt cx="2277598" cy="24688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1AB1EE-4D84-FAA2-365E-1AA49CBB2178}"/>
                </a:ext>
              </a:extLst>
            </p:cNvPr>
            <p:cNvGrpSpPr/>
            <p:nvPr/>
          </p:nvGrpSpPr>
          <p:grpSpPr>
            <a:xfrm>
              <a:off x="2909095" y="192539"/>
              <a:ext cx="1270182" cy="1268288"/>
              <a:chOff x="2909095" y="192539"/>
              <a:chExt cx="1270182" cy="126828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C2CB574-32CE-5919-3BB0-F04FD9AF48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246049-B000-E0B8-678A-F1C10E1D27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537050-70D6-0F47-4147-F124625DA0A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650445-A1E5-4065-F604-A86A02BC5C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CE9E80F-473E-AED6-DAC2-25BE1E02FD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AD8A01-6C4F-6F28-AC23-700C88BA4A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7A5BE8A-B888-B045-99B1-293F463E24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895622F-2F1B-C167-0826-A8E46C5F91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9A24880-F18C-BE07-60AF-F4F13806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8169" y="159387"/>
              <a:ext cx="2277598" cy="246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5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5222B-604C-354E-9E5E-1E1956442BAF}"/>
              </a:ext>
            </a:extLst>
          </p:cNvPr>
          <p:cNvSpPr txBox="1"/>
          <p:nvPr/>
        </p:nvSpPr>
        <p:spPr>
          <a:xfrm>
            <a:off x="5179512" y="4114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77F15-2E7A-B947-9017-78AD571E1A21}"/>
              </a:ext>
            </a:extLst>
          </p:cNvPr>
          <p:cNvSpPr txBox="1"/>
          <p:nvPr/>
        </p:nvSpPr>
        <p:spPr>
          <a:xfrm>
            <a:off x="1483360" y="3894667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ECBD377-FC6B-C19C-6359-3B663325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103" y="2172561"/>
            <a:ext cx="5608255" cy="241027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What does </a:t>
            </a:r>
            <a:r>
              <a:rPr lang="en-US">
                <a:solidFill>
                  <a:srgbClr val="3D7C89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adaptation</a:t>
            </a:r>
            <a:r>
              <a:rPr lang="en-US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mean </a:t>
            </a:r>
            <a:br>
              <a:rPr lang="en-US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 the era of </a:t>
            </a:r>
            <a:br>
              <a:rPr lang="en-US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large pretrained models?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ED47DB-2032-DD9A-C99D-495278C2DC95}"/>
              </a:ext>
            </a:extLst>
          </p:cNvPr>
          <p:cNvGrpSpPr/>
          <p:nvPr/>
        </p:nvGrpSpPr>
        <p:grpSpPr>
          <a:xfrm>
            <a:off x="1817981" y="2355949"/>
            <a:ext cx="2498790" cy="2486472"/>
            <a:chOff x="5048861" y="2847528"/>
            <a:chExt cx="2498790" cy="24864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330DCC-F10F-C6D9-7075-CAC78E401B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48861" y="2847528"/>
              <a:ext cx="2094277" cy="2094277"/>
              <a:chOff x="1333189" y="173846"/>
              <a:chExt cx="1363371" cy="136337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673B268-6B46-0EA1-BF7F-0B6E7910F2E0}"/>
                  </a:ext>
                </a:extLst>
              </p:cNvPr>
              <p:cNvGrpSpPr/>
              <p:nvPr/>
            </p:nvGrpSpPr>
            <p:grpSpPr>
              <a:xfrm>
                <a:off x="1366376" y="206897"/>
                <a:ext cx="1270182" cy="1268288"/>
                <a:chOff x="2909095" y="192539"/>
                <a:chExt cx="1270182" cy="1268288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A9C448F-B6D4-9FA5-E40A-71D147ADC1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09095" y="192539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68B7A36-A860-FD2B-1D04-BEB6EE1A98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89665" y="207715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F938501-6463-93BC-A5E5-BEB3ED4532C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73168" y="202064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AD36434-D0B5-977A-D1DF-F85652456F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8145" y="674887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EECBE54-6945-A362-4571-13554F3311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89665" y="674887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19D4D40-99EA-3F30-44D2-B0F1B122B6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79760" y="674887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F291EEE-431A-1696-EC9F-2FD48CF892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18620" y="1159331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37821B5-6875-BD38-A25F-50620B831F6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99190" y="1161310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764781D0-0F3C-24B0-75D9-1F903208A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89" y="173846"/>
                <a:ext cx="1363371" cy="1363371"/>
              </a:xfrm>
              <a:prstGeom prst="rect">
                <a:avLst/>
              </a:prstGeom>
            </p:spPr>
          </p:pic>
        </p:grpSp>
        <p:pic>
          <p:nvPicPr>
            <p:cNvPr id="26" name="Graphic 25" descr="Snowflake outline">
              <a:extLst>
                <a:ext uri="{FF2B5EF4-FFF2-40B4-BE49-F238E27FC236}">
                  <a16:creationId xmlns:a16="http://schemas.microsoft.com/office/drawing/2014/main" id="{497295A0-2477-CA64-1DBF-D4AF0092C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78375" y="4164724"/>
              <a:ext cx="1169276" cy="1169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1EBA-F740-480C-A850-CAA99FDC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09" y="1840868"/>
            <a:ext cx="3857625" cy="461665"/>
          </a:xfrm>
        </p:spPr>
        <p:txBody>
          <a:bodyPr/>
          <a:lstStyle/>
          <a:p>
            <a:pPr algn="ctr"/>
            <a:r>
              <a:rPr lang="en-US"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Model-Centric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74EF65-B534-794D-BE33-DA1B58E9BF78}"/>
              </a:ext>
            </a:extLst>
          </p:cNvPr>
          <p:cNvSpPr txBox="1"/>
          <p:nvPr/>
        </p:nvSpPr>
        <p:spPr>
          <a:xfrm>
            <a:off x="1419073" y="2437555"/>
            <a:ext cx="6315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A6069-176D-D09F-BABF-91818F54FDDA}"/>
              </a:ext>
            </a:extLst>
          </p:cNvPr>
          <p:cNvSpPr txBox="1"/>
          <p:nvPr/>
        </p:nvSpPr>
        <p:spPr>
          <a:xfrm>
            <a:off x="3716098" y="2437555"/>
            <a:ext cx="8560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Model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CBDF2360-86E4-0AA9-8D17-EA9691269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05" y="3375855"/>
            <a:ext cx="811119" cy="93401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DDF2AA6-30A3-2F41-6567-9A505FD281E0}"/>
              </a:ext>
            </a:extLst>
          </p:cNvPr>
          <p:cNvGrpSpPr>
            <a:grpSpLocks noChangeAspect="1"/>
          </p:cNvGrpSpPr>
          <p:nvPr/>
        </p:nvGrpSpPr>
        <p:grpSpPr>
          <a:xfrm>
            <a:off x="3682657" y="3398030"/>
            <a:ext cx="922886" cy="922886"/>
            <a:chOff x="5259454" y="153588"/>
            <a:chExt cx="1363371" cy="136337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46B33E7-23B1-EACD-2B82-AD2607D24445}"/>
                </a:ext>
              </a:extLst>
            </p:cNvPr>
            <p:cNvGrpSpPr/>
            <p:nvPr/>
          </p:nvGrpSpPr>
          <p:grpSpPr>
            <a:xfrm>
              <a:off x="5297704" y="187293"/>
              <a:ext cx="1270182" cy="1268288"/>
              <a:chOff x="2909095" y="192539"/>
              <a:chExt cx="1270182" cy="126828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E3131D9-F58F-AFCB-510F-C8E1B6B3EB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1AB0FA9-B2BF-222C-2281-60CB8C2C60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B0C29B3-A3D6-3594-A0CC-1C488954A7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EA2A03D-5618-E26A-ECBF-83F94B70F9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C3F67D8-E2DD-5537-B4BA-AC5CF005F6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9C93F4A-6891-EA71-95C5-823A6EB54A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E3401D2-961A-EBBF-F80F-D6B31C5775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2622345-3324-1C0D-FF59-A665758246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7F8B155B-F612-2AD1-1024-47BC7B0A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54" y="153588"/>
              <a:ext cx="1363371" cy="1363371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C0E5186-C441-6F4F-89C2-EC99F8AADB8D}"/>
              </a:ext>
            </a:extLst>
          </p:cNvPr>
          <p:cNvSpPr/>
          <p:nvPr/>
        </p:nvSpPr>
        <p:spPr bwMode="auto">
          <a:xfrm>
            <a:off x="493690" y="1610716"/>
            <a:ext cx="4943864" cy="3733793"/>
          </a:xfrm>
          <a:prstGeom prst="rect">
            <a:avLst/>
          </a:prstGeom>
          <a:noFill/>
          <a:ln w="1270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6E5272-D9B9-BBEE-DC0E-25FFFF522621}"/>
              </a:ext>
            </a:extLst>
          </p:cNvPr>
          <p:cNvGrpSpPr/>
          <p:nvPr/>
        </p:nvGrpSpPr>
        <p:grpSpPr>
          <a:xfrm>
            <a:off x="6754446" y="1610716"/>
            <a:ext cx="4943864" cy="3733793"/>
            <a:chOff x="6754446" y="1841875"/>
            <a:chExt cx="4943864" cy="4195603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95BA86A9-3954-0963-477E-F7A06D2F1EF2}"/>
                </a:ext>
              </a:extLst>
            </p:cNvPr>
            <p:cNvSpPr txBox="1">
              <a:spLocks/>
            </p:cNvSpPr>
            <p:nvPr/>
          </p:nvSpPr>
          <p:spPr>
            <a:xfrm>
              <a:off x="7776941" y="2123100"/>
              <a:ext cx="2898873" cy="46166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Optima" panose="02000503060000020004" pitchFamily="2" charset="0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-50" normalizeH="0" baseline="0" noProof="0">
                  <a:ln w="3175">
                    <a:noFill/>
                  </a:ln>
                  <a:gradFill>
                    <a:gsLst>
                      <a:gs pos="1250">
                        <a:srgbClr val="F5F2F1"/>
                      </a:gs>
                      <a:gs pos="100000">
                        <a:srgbClr val="F5F2F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Data-Centric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AF06DE-9592-9818-E1BA-38861806B102}"/>
                </a:ext>
              </a:extLst>
            </p:cNvPr>
            <p:cNvSpPr/>
            <p:nvPr/>
          </p:nvSpPr>
          <p:spPr bwMode="auto">
            <a:xfrm>
              <a:off x="6754446" y="1841875"/>
              <a:ext cx="4943864" cy="4195603"/>
            </a:xfrm>
            <a:prstGeom prst="rect">
              <a:avLst/>
            </a:prstGeom>
            <a:noFill/>
            <a:ln w="15875">
              <a:solidFill>
                <a:schemeClr val="tx1">
                  <a:alpha val="2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4E475-6119-204C-474C-09F1F125612E}"/>
              </a:ext>
            </a:extLst>
          </p:cNvPr>
          <p:cNvGrpSpPr/>
          <p:nvPr/>
        </p:nvGrpSpPr>
        <p:grpSpPr>
          <a:xfrm>
            <a:off x="7648836" y="2437556"/>
            <a:ext cx="809966" cy="1870988"/>
            <a:chOff x="7605601" y="2949939"/>
            <a:chExt cx="809966" cy="18709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7E0C2D-C192-91B9-4705-EC8D0E5A8E0D}"/>
                </a:ext>
              </a:extLst>
            </p:cNvPr>
            <p:cNvSpPr txBox="1"/>
            <p:nvPr/>
          </p:nvSpPr>
          <p:spPr>
            <a:xfrm>
              <a:off x="7694793" y="2949939"/>
              <a:ext cx="63158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6F3F2"/>
                  </a:solidFill>
                  <a:effectLst/>
                  <a:uLnTx/>
                  <a:uFillTx/>
                  <a:latin typeface="Optima" panose="02000503060000020004" pitchFamily="2" charset="0"/>
                  <a:ea typeface="+mn-ea"/>
                  <a:cs typeface="+mn-cs"/>
                </a:rPr>
                <a:t>Data</a:t>
              </a:r>
            </a:p>
          </p:txBody>
        </p:sp>
        <p:pic>
          <p:nvPicPr>
            <p:cNvPr id="75" name="Picture 74" descr="Icon&#10;&#10;Description automatically generated">
              <a:extLst>
                <a:ext uri="{FF2B5EF4-FFF2-40B4-BE49-F238E27FC236}">
                  <a16:creationId xmlns:a16="http://schemas.microsoft.com/office/drawing/2014/main" id="{41A88831-8CF9-4E9C-D6D5-02402CCE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601" y="3888239"/>
              <a:ext cx="809966" cy="93268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8FB9F7-6AC8-739C-9DCD-E953E5CB1DF8}"/>
              </a:ext>
            </a:extLst>
          </p:cNvPr>
          <p:cNvGrpSpPr/>
          <p:nvPr/>
        </p:nvGrpSpPr>
        <p:grpSpPr>
          <a:xfrm>
            <a:off x="9990492" y="2437556"/>
            <a:ext cx="923544" cy="1867330"/>
            <a:chOff x="9947257" y="2949939"/>
            <a:chExt cx="923544" cy="1867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BBA261-5BE7-3B00-B26E-538DB786956D}"/>
                </a:ext>
              </a:extLst>
            </p:cNvPr>
            <p:cNvSpPr txBox="1"/>
            <p:nvPr/>
          </p:nvSpPr>
          <p:spPr>
            <a:xfrm>
              <a:off x="9981027" y="2949939"/>
              <a:ext cx="85600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6F3F2"/>
                  </a:solidFill>
                  <a:effectLst/>
                  <a:uLnTx/>
                  <a:uFillTx/>
                  <a:latin typeface="Optima" panose="02000503060000020004" pitchFamily="2" charset="0"/>
                  <a:ea typeface="+mn-ea"/>
                  <a:cs typeface="+mn-cs"/>
                </a:rPr>
                <a:t>Model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D3D2DB-D1C1-547E-AB2E-F183990D44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7257" y="3893725"/>
              <a:ext cx="923544" cy="923544"/>
              <a:chOff x="1333189" y="173846"/>
              <a:chExt cx="1363371" cy="136337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BCC23C-BD4B-5B2A-EF11-6DD8ED60B688}"/>
                  </a:ext>
                </a:extLst>
              </p:cNvPr>
              <p:cNvGrpSpPr/>
              <p:nvPr/>
            </p:nvGrpSpPr>
            <p:grpSpPr>
              <a:xfrm>
                <a:off x="1366376" y="206897"/>
                <a:ext cx="1270182" cy="1268288"/>
                <a:chOff x="2909095" y="192539"/>
                <a:chExt cx="1270182" cy="1268288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86A8BEA-7CC3-C1EF-B270-F147385C14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09095" y="192539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6BF6E37-A512-5E0A-1B84-E648605C64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89665" y="207715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984F135-83DF-AE7B-DC1B-ACA4DA3F0F3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73168" y="202064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A7BF2EC0-1E78-1876-3C45-0C4319E81EE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8145" y="674887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12DDE4B9-64AB-CA6C-76D6-170F94A0B7E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89665" y="674887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CABD0C7B-881F-48FC-0E39-C51FA77A63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79760" y="674887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E2255E0-57B9-1AF3-E248-5F74E8C6CD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18620" y="1159331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57C3E9F-65DD-6D91-C14E-75C60230D5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99190" y="1161310"/>
                  <a:ext cx="299517" cy="299517"/>
                </a:xfrm>
                <a:prstGeom prst="ellipse">
                  <a:avLst/>
                </a:prstGeom>
                <a:solidFill>
                  <a:srgbClr val="3D7C8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9" name="Picture 78" descr="Icon&#10;&#10;Description automatically generated">
                <a:extLst>
                  <a:ext uri="{FF2B5EF4-FFF2-40B4-BE49-F238E27FC236}">
                    <a16:creationId xmlns:a16="http://schemas.microsoft.com/office/drawing/2014/main" id="{72A21A08-61DB-9C4C-A5E8-AEBFFE41E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89" y="173846"/>
                <a:ext cx="1363371" cy="1363371"/>
              </a:xfrm>
              <a:prstGeom prst="rect">
                <a:avLst/>
              </a:prstGeom>
            </p:spPr>
          </p:pic>
        </p:grp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BA310148-B102-F74C-52FD-85DA8BE93884}"/>
              </a:ext>
            </a:extLst>
          </p:cNvPr>
          <p:cNvSpPr txBox="1">
            <a:spLocks/>
          </p:cNvSpPr>
          <p:nvPr/>
        </p:nvSpPr>
        <p:spPr>
          <a:xfrm>
            <a:off x="586740" y="786062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Optima" panose="02000503060000020004" pitchFamily="2" charset="0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F5F2F1"/>
                    </a:gs>
                    <a:gs pos="10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+mn-ea"/>
                <a:cs typeface="Segoe UI" pitchFamily="34" charset="0"/>
              </a:rPr>
              <a:t>A new data-centric learning paradigm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3423A2-EA65-0ED4-B14D-7C1A4D47F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5191" y="2892163"/>
            <a:ext cx="1662639" cy="18792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4095570-9E0F-01B7-659F-31572721D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910" y="2919322"/>
            <a:ext cx="1690380" cy="1796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E37172-608D-5392-0B31-62B67C2AFF44}"/>
              </a:ext>
            </a:extLst>
          </p:cNvPr>
          <p:cNvSpPr txBox="1"/>
          <p:nvPr/>
        </p:nvSpPr>
        <p:spPr>
          <a:xfrm>
            <a:off x="6016171" y="616131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6D0D7CA-C3C1-ED59-E5AB-FABC4203F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208629" y="2919322"/>
            <a:ext cx="1690380" cy="17969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460082C-5A8C-57E6-B4C5-E7C944C89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618410" y="2916617"/>
            <a:ext cx="1655996" cy="1807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92BD0-FBAD-F492-29E4-EB99DD541C14}"/>
              </a:ext>
            </a:extLst>
          </p:cNvPr>
          <p:cNvSpPr txBox="1"/>
          <p:nvPr/>
        </p:nvSpPr>
        <p:spPr>
          <a:xfrm>
            <a:off x="1399516" y="4823797"/>
            <a:ext cx="6706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D9B27E">
                    <a:alpha val="80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Fixed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6F352-F2A2-C880-CC1B-6B732412335F}"/>
              </a:ext>
            </a:extLst>
          </p:cNvPr>
          <p:cNvSpPr txBox="1"/>
          <p:nvPr/>
        </p:nvSpPr>
        <p:spPr>
          <a:xfrm>
            <a:off x="3456913" y="4823797"/>
            <a:ext cx="14186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D9B27E">
                    <a:alpha val="80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Optimized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39E09-BB99-CE30-6670-0451F0C13ED3}"/>
              </a:ext>
            </a:extLst>
          </p:cNvPr>
          <p:cNvSpPr txBox="1"/>
          <p:nvPr/>
        </p:nvSpPr>
        <p:spPr>
          <a:xfrm>
            <a:off x="7383104" y="4823798"/>
            <a:ext cx="14186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D9B27E">
                    <a:alpha val="80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Optimized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CA46C6-01E6-A1FF-9782-71F2D89DB54D}"/>
              </a:ext>
            </a:extLst>
          </p:cNvPr>
          <p:cNvSpPr txBox="1"/>
          <p:nvPr/>
        </p:nvSpPr>
        <p:spPr>
          <a:xfrm>
            <a:off x="9387185" y="4823798"/>
            <a:ext cx="22162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D9B27E">
                    <a:alpha val="80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Fixed/Optimized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B2398-DF67-B58D-4AF6-DF19F649A3D7}"/>
              </a:ext>
            </a:extLst>
          </p:cNvPr>
          <p:cNvSpPr txBox="1"/>
          <p:nvPr/>
        </p:nvSpPr>
        <p:spPr>
          <a:xfrm>
            <a:off x="406693" y="5333091"/>
            <a:ext cx="62340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new class of optimization problems: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the optimization variable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 defined on entire datasets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Theoretical backbone: Optimal 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E40AC-4AAD-92F4-A534-24613DFF61DF}"/>
              </a:ext>
            </a:extLst>
          </p:cNvPr>
          <p:cNvSpPr txBox="1"/>
          <p:nvPr/>
        </p:nvSpPr>
        <p:spPr>
          <a:xfrm>
            <a:off x="12710735" y="5474116"/>
            <a:ext cx="99472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are envisioning a new class of optimization problems, where the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the optimization variable, and the optimization objective pertains to the dataset itself.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0D01CC-62F6-6A42-C675-F1F32B66BB13}"/>
              </a:ext>
            </a:extLst>
          </p:cNvPr>
          <p:cNvGrpSpPr/>
          <p:nvPr/>
        </p:nvGrpSpPr>
        <p:grpSpPr>
          <a:xfrm>
            <a:off x="7596232" y="5683926"/>
            <a:ext cx="1704356" cy="1043325"/>
            <a:chOff x="7596232" y="5683926"/>
            <a:chExt cx="1704356" cy="1043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0F97040-A33C-F857-D1FC-293F463A7F01}"/>
                    </a:ext>
                  </a:extLst>
                </p:cNvPr>
                <p:cNvSpPr txBox="1"/>
                <p:nvPr/>
              </p:nvSpPr>
              <p:spPr>
                <a:xfrm>
                  <a:off x="7596232" y="5683926"/>
                  <a:ext cx="1704356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0" lang="en-US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4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min</m:t>
                            </m:r>
                          </m:fName>
                          <m:e/>
                        </m:func>
                      </m:oMath>
                    </m:oMathPara>
                  </a14:m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0F97040-A33C-F857-D1FC-293F463A7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232" y="5683926"/>
                  <a:ext cx="1704356" cy="61555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 descr="Icon&#10;&#10;Description automatically generated">
              <a:extLst>
                <a:ext uri="{FF2B5EF4-FFF2-40B4-BE49-F238E27FC236}">
                  <a16:creationId xmlns:a16="http://schemas.microsoft.com/office/drawing/2014/main" id="{D1D05385-5D68-25E1-9FAB-04A1C2EA7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026" y="6315202"/>
              <a:ext cx="357832" cy="412049"/>
            </a:xfrm>
            <a:prstGeom prst="rect">
              <a:avLst/>
            </a:prstGeom>
          </p:spPr>
        </p:pic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FD18D22-698A-5849-2A38-8EB97BD23937}"/>
              </a:ext>
            </a:extLst>
          </p:cNvPr>
          <p:cNvSpPr/>
          <p:nvPr/>
        </p:nvSpPr>
        <p:spPr bwMode="auto">
          <a:xfrm>
            <a:off x="344245" y="1435354"/>
            <a:ext cx="5400339" cy="3946770"/>
          </a:xfrm>
          <a:prstGeom prst="roundRect">
            <a:avLst>
              <a:gd name="adj" fmla="val 0"/>
            </a:avLst>
          </a:prstGeom>
          <a:solidFill>
            <a:schemeClr val="dk1">
              <a:alpha val="7924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FEEBF9-A9FD-E755-A78C-CE6E3F8583DB}"/>
              </a:ext>
            </a:extLst>
          </p:cNvPr>
          <p:cNvGrpSpPr/>
          <p:nvPr/>
        </p:nvGrpSpPr>
        <p:grpSpPr>
          <a:xfrm>
            <a:off x="8787325" y="5307628"/>
            <a:ext cx="1238552" cy="1383071"/>
            <a:chOff x="8624304" y="5348254"/>
            <a:chExt cx="1238552" cy="1383071"/>
          </a:xfrm>
        </p:grpSpPr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F7A640BF-585C-4367-D2B2-159331B2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6377" y="5683926"/>
              <a:ext cx="636479" cy="7329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B755187-7266-A4C7-D606-A8BDA73989D7}"/>
                    </a:ext>
                  </a:extLst>
                </p:cNvPr>
                <p:cNvSpPr txBox="1"/>
                <p:nvPr/>
              </p:nvSpPr>
              <p:spPr>
                <a:xfrm>
                  <a:off x="8624304" y="5348254"/>
                  <a:ext cx="802079" cy="13830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ℒ</m:t>
                        </m:r>
                        <m:d>
                          <m:dPr>
                            <m:ctrlPr>
                              <a:rPr kumimoji="0" lang="en-US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0" lang="en-US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gradFill>
                                      <a:gsLst>
                                        <a:gs pos="2917">
                                          <a:srgbClr val="F5F2F1"/>
                                        </a:gs>
                                        <a:gs pos="30000">
                                          <a:srgbClr val="F5F2F1"/>
                                        </a:gs>
                                      </a:gsLst>
                                      <a:lin ang="5400000" scaled="0"/>
                                    </a:gra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/>
                              <m:den/>
                            </m:f>
                          </m:e>
                        </m:d>
                      </m:oMath>
                    </m:oMathPara>
                  </a14:m>
                  <a:endParaRPr kumimoji="0" lang="en-US" sz="4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B755187-7266-A4C7-D606-A8BDA7398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304" y="5348254"/>
                  <a:ext cx="802079" cy="1383071"/>
                </a:xfrm>
                <a:prstGeom prst="rect">
                  <a:avLst/>
                </a:prstGeom>
                <a:blipFill>
                  <a:blip r:embed="rId13"/>
                  <a:stretch>
                    <a:fillRect r="-7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50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31" grpId="0"/>
      <p:bldP spid="33" grpId="0"/>
      <p:bldP spid="6" grpId="0" uiExpand="1" build="p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32E7BEB7-5259-6B52-3E22-DEAAB9DE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3736" y="3017708"/>
            <a:ext cx="2840286" cy="1659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3082A-A82B-B9BB-8869-897B3E11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Learning Tasks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4E01A2D-B897-545A-4631-C72A94E5B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19656" y="1886993"/>
            <a:ext cx="3952683" cy="420624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2F74709-322B-9646-F997-8CC72DCD9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3464" y="1583753"/>
            <a:ext cx="1360170" cy="17030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A462996-A04D-CD0D-EF17-9211DDDBB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6689" y="4940574"/>
            <a:ext cx="1234440" cy="16459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46896-8858-A38B-8076-0F2B5F4FD1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121" y="3203706"/>
            <a:ext cx="1234440" cy="16573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C8CDEC-D2E1-3DC1-B85E-CD635B54116E}"/>
              </a:ext>
            </a:extLst>
          </p:cNvPr>
          <p:cNvCxnSpPr>
            <a:cxnSpLocks/>
          </p:cNvCxnSpPr>
          <p:nvPr/>
        </p:nvCxnSpPr>
        <p:spPr>
          <a:xfrm>
            <a:off x="1783464" y="3810401"/>
            <a:ext cx="214651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8C370CBB-5F02-9E42-6BF9-442AACD42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2148" y="1696061"/>
            <a:ext cx="1234440" cy="16573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80451BC-A925-C0E4-7B77-F591AD89A8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08536" y="3197960"/>
            <a:ext cx="1714500" cy="16459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1317D25-C1C5-9E69-5390-0EAA8E28E8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82165" y="4940574"/>
            <a:ext cx="1463040" cy="164592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E9E57D3-2906-62E4-02FC-0CD3D8777455}"/>
              </a:ext>
            </a:extLst>
          </p:cNvPr>
          <p:cNvGrpSpPr/>
          <p:nvPr/>
        </p:nvGrpSpPr>
        <p:grpSpPr>
          <a:xfrm>
            <a:off x="4261958" y="2198016"/>
            <a:ext cx="3810381" cy="3584194"/>
            <a:chOff x="15074438" y="-2390188"/>
            <a:chExt cx="3810381" cy="3584194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301A2CB-8ADA-41CD-D68C-BEE6D3757B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074438" y="-2260799"/>
              <a:ext cx="3618775" cy="3323860"/>
            </a:xfrm>
            <a:prstGeom prst="roundRect">
              <a:avLst>
                <a:gd name="adj" fmla="val 7348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452CEBF-5B55-8353-6169-3506C72D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074438" y="-2390188"/>
              <a:ext cx="3810381" cy="35841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016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1EBA-F740-480C-A850-CAA99FDC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large pre-trained models used in practice?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9576BD-A5C2-0291-6B0A-B7CCE381D870}"/>
              </a:ext>
            </a:extLst>
          </p:cNvPr>
          <p:cNvGrpSpPr/>
          <p:nvPr/>
        </p:nvGrpSpPr>
        <p:grpSpPr>
          <a:xfrm>
            <a:off x="660252" y="2047022"/>
            <a:ext cx="3053420" cy="3041806"/>
            <a:chOff x="7949166" y="2004242"/>
            <a:chExt cx="3053420" cy="304180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CA9DF4D-FCD5-656E-1A23-87851F6A5F43}"/>
                </a:ext>
              </a:extLst>
            </p:cNvPr>
            <p:cNvGrpSpPr/>
            <p:nvPr/>
          </p:nvGrpSpPr>
          <p:grpSpPr>
            <a:xfrm>
              <a:off x="7949166" y="4307384"/>
              <a:ext cx="3053420" cy="738664"/>
              <a:chOff x="1879210" y="4409803"/>
              <a:chExt cx="3053420" cy="73866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0B82F1-DBF2-3290-1C80-056DC8B69E5C}"/>
                  </a:ext>
                </a:extLst>
              </p:cNvPr>
              <p:cNvSpPr txBox="1"/>
              <p:nvPr/>
            </p:nvSpPr>
            <p:spPr>
              <a:xfrm>
                <a:off x="1879210" y="4736788"/>
                <a:ext cx="29751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5F2F1"/>
                      </a:gs>
                      <a:gs pos="30000">
                        <a:srgbClr val="F5F2F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2B2F0F-A013-6296-67C1-CBC47E6C913E}"/>
                  </a:ext>
                </a:extLst>
              </p:cNvPr>
              <p:cNvSpPr txBox="1"/>
              <p:nvPr/>
            </p:nvSpPr>
            <p:spPr>
              <a:xfrm>
                <a:off x="2113268" y="4409803"/>
                <a:ext cx="281936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6F3F2"/>
                    </a:solidFill>
                    <a:effectLst/>
                    <a:uLnTx/>
                    <a:uFillTx/>
                    <a:latin typeface="Optima" panose="02000503060000020004" pitchFamily="2" charset="0"/>
                    <a:ea typeface="+mn-ea"/>
                    <a:cs typeface="+mn-cs"/>
                  </a:rPr>
                  <a:t>pre-trained model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(on general-purpose data)</a:t>
                </a:r>
              </a:p>
            </p:txBody>
          </p:sp>
        </p:grp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FC93C921-87E2-0243-FE87-84AB3B729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55114" y="2004242"/>
              <a:ext cx="1849900" cy="2050977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20ECE6D-8323-08C5-F79F-5D3424D9559B}"/>
              </a:ext>
            </a:extLst>
          </p:cNvPr>
          <p:cNvSpPr/>
          <p:nvPr/>
        </p:nvSpPr>
        <p:spPr bwMode="auto">
          <a:xfrm>
            <a:off x="1076030" y="5606423"/>
            <a:ext cx="2286947" cy="464377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Source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8A9BC-B844-A363-0575-4C89DD0540EE}"/>
              </a:ext>
            </a:extLst>
          </p:cNvPr>
          <p:cNvSpPr/>
          <p:nvPr/>
        </p:nvSpPr>
        <p:spPr bwMode="auto">
          <a:xfrm>
            <a:off x="8874745" y="5606423"/>
            <a:ext cx="2286947" cy="464377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Target Domain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892FD3-63F7-708A-CFB3-8E8883A210F3}"/>
              </a:ext>
            </a:extLst>
          </p:cNvPr>
          <p:cNvSpPr txBox="1"/>
          <p:nvPr/>
        </p:nvSpPr>
        <p:spPr>
          <a:xfrm>
            <a:off x="8508484" y="4353657"/>
            <a:ext cx="302326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fine-tuned model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(on limited specialized 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E47D-8337-A075-5CF0-ADAB579E0FC4}"/>
              </a:ext>
            </a:extLst>
          </p:cNvPr>
          <p:cNvSpPr txBox="1"/>
          <p:nvPr/>
        </p:nvSpPr>
        <p:spPr>
          <a:xfrm>
            <a:off x="8839200" y="46482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F29E-EFA6-95E4-DAB1-7848C637BEBC}"/>
              </a:ext>
            </a:extLst>
          </p:cNvPr>
          <p:cNvSpPr txBox="1"/>
          <p:nvPr/>
        </p:nvSpPr>
        <p:spPr>
          <a:xfrm>
            <a:off x="9204960" y="47244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C9C128-C5EA-337F-B752-3F573495F633}"/>
              </a:ext>
            </a:extLst>
          </p:cNvPr>
          <p:cNvSpPr txBox="1"/>
          <p:nvPr/>
        </p:nvSpPr>
        <p:spPr>
          <a:xfrm>
            <a:off x="9363740" y="836428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4F19FF-BBAB-395E-42CA-16D1668815F5}"/>
              </a:ext>
            </a:extLst>
          </p:cNvPr>
          <p:cNvSpPr/>
          <p:nvPr/>
        </p:nvSpPr>
        <p:spPr bwMode="auto">
          <a:xfrm>
            <a:off x="1864241" y="2849524"/>
            <a:ext cx="1051859" cy="1179012"/>
          </a:xfrm>
          <a:prstGeom prst="roundRect">
            <a:avLst/>
          </a:prstGeom>
          <a:solidFill>
            <a:schemeClr val="bg1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6BC492-95D7-1074-C2A6-03CAD6101907}"/>
              </a:ext>
            </a:extLst>
          </p:cNvPr>
          <p:cNvCxnSpPr>
            <a:cxnSpLocks/>
          </p:cNvCxnSpPr>
          <p:nvPr/>
        </p:nvCxnSpPr>
        <p:spPr>
          <a:xfrm>
            <a:off x="2622430" y="2532779"/>
            <a:ext cx="6582530" cy="0"/>
          </a:xfrm>
          <a:prstGeom prst="line">
            <a:avLst/>
          </a:prstGeom>
          <a:ln w="15875" cap="rnd">
            <a:solidFill>
              <a:schemeClr val="tx1"/>
            </a:solidFill>
            <a:prstDash val="sysDot"/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EA6DB09-1AA5-C241-F371-F120E25B6395}"/>
              </a:ext>
            </a:extLst>
          </p:cNvPr>
          <p:cNvGrpSpPr>
            <a:grpSpLocks noChangeAspect="1"/>
          </p:cNvGrpSpPr>
          <p:nvPr/>
        </p:nvGrpSpPr>
        <p:grpSpPr>
          <a:xfrm>
            <a:off x="1097599" y="2079107"/>
            <a:ext cx="1050250" cy="1050250"/>
            <a:chOff x="10603440" y="187329"/>
            <a:chExt cx="1363371" cy="136337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EA10B4-456B-20A3-6069-5C1535EFADDB}"/>
                </a:ext>
              </a:extLst>
            </p:cNvPr>
            <p:cNvGrpSpPr/>
            <p:nvPr/>
          </p:nvGrpSpPr>
          <p:grpSpPr>
            <a:xfrm>
              <a:off x="10645273" y="222073"/>
              <a:ext cx="1270182" cy="1268288"/>
              <a:chOff x="2909095" y="192539"/>
              <a:chExt cx="1270182" cy="12682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F4AFB80-5B60-6517-F186-83D3522720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30DC2E2-C8DD-DD0C-AC9C-12DF12F43C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7702FC-22BD-1880-C04D-6F52FB41D6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97165F8-CB24-E936-3BC7-C2B9E7793B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09E821-A7EE-108D-9471-6E8972292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0231C1E-A692-F48A-CA8D-F95F688938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BC9CD7-3811-EB61-4548-739D6ADA43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3D43735-7CA7-BF69-3AD7-467BB98EC5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7A6E0C8B-AC5D-202E-9DF8-0D349C84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440" y="187329"/>
              <a:ext cx="1363371" cy="136337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C6681E-A42E-AF7A-C7D8-8D007D725FE0}"/>
              </a:ext>
            </a:extLst>
          </p:cNvPr>
          <p:cNvGrpSpPr>
            <a:grpSpLocks noChangeAspect="1"/>
          </p:cNvGrpSpPr>
          <p:nvPr/>
        </p:nvGrpSpPr>
        <p:grpSpPr>
          <a:xfrm>
            <a:off x="9401254" y="2023541"/>
            <a:ext cx="1051560" cy="1051560"/>
            <a:chOff x="3419383" y="155338"/>
            <a:chExt cx="1363371" cy="136337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62DB8B-4632-D602-61F1-8180FC1B0040}"/>
                </a:ext>
              </a:extLst>
            </p:cNvPr>
            <p:cNvGrpSpPr/>
            <p:nvPr/>
          </p:nvGrpSpPr>
          <p:grpSpPr>
            <a:xfrm>
              <a:off x="3451710" y="179354"/>
              <a:ext cx="1270182" cy="1268288"/>
              <a:chOff x="2909095" y="192539"/>
              <a:chExt cx="1270182" cy="126828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A401B15-6AA3-8736-2743-312F70C6A5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CF3BDB8-D98C-9297-FC6F-4280EC8BC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4AAFA54-F3F1-B13C-850B-3A99984AF7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BD79D30-54E9-274B-F97F-1D3D22EDF1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516645-6F4D-E018-C17C-D256353CE9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5D7D5A6-B1DC-456F-9D95-89206DDE5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95C447A-3ABE-746A-8071-8EEEE9D4A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9401826-C382-BE7C-EC22-4221A61844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7C560D3F-27A0-1E1C-7C71-7E46FC95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383" y="155338"/>
              <a:ext cx="1363371" cy="1363371"/>
            </a:xfrm>
            <a:prstGeom prst="rect">
              <a:avLst/>
            </a:prstGeom>
          </p:spPr>
        </p:pic>
      </p:grp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641D4827-3A04-D080-E2DC-F41570E8F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08" y="2961458"/>
            <a:ext cx="419100" cy="48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711E3-73F0-D45F-B41B-44FF09D990A6}"/>
              </a:ext>
            </a:extLst>
          </p:cNvPr>
          <p:cNvSpPr txBox="1"/>
          <p:nvPr/>
        </p:nvSpPr>
        <p:spPr>
          <a:xfrm>
            <a:off x="3104899" y="2035489"/>
            <a:ext cx="54280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Status-quo: adapt model, data is fixed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7C212CD-0911-C41F-C1B9-3E0A6AED2960}"/>
              </a:ext>
            </a:extLst>
          </p:cNvPr>
          <p:cNvGrpSpPr/>
          <p:nvPr/>
        </p:nvGrpSpPr>
        <p:grpSpPr>
          <a:xfrm>
            <a:off x="206038" y="3091657"/>
            <a:ext cx="1486109" cy="585227"/>
            <a:chOff x="6888089" y="1831643"/>
            <a:chExt cx="1486109" cy="585227"/>
          </a:xfrm>
        </p:grpSpPr>
        <p:sp>
          <p:nvSpPr>
            <p:cNvPr id="69" name="Dataset of Interest: Cameylon17 histopathology">
              <a:extLst>
                <a:ext uri="{FF2B5EF4-FFF2-40B4-BE49-F238E27FC236}">
                  <a16:creationId xmlns:a16="http://schemas.microsoft.com/office/drawing/2014/main" id="{376CC5E2-D2B1-7BD0-44A2-6A4B10F6F3AC}"/>
                </a:ext>
              </a:extLst>
            </p:cNvPr>
            <p:cNvSpPr txBox="1"/>
            <p:nvPr/>
          </p:nvSpPr>
          <p:spPr>
            <a:xfrm>
              <a:off x="6888089" y="2036958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Train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70" name="Graphic 69" descr="Back outline">
              <a:extLst>
                <a:ext uri="{FF2B5EF4-FFF2-40B4-BE49-F238E27FC236}">
                  <a16:creationId xmlns:a16="http://schemas.microsoft.com/office/drawing/2014/main" id="{30A05F4D-7B32-4384-71D4-DBFE1948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033165" flipH="1" flipV="1">
              <a:off x="7827734" y="1831643"/>
              <a:ext cx="546464" cy="54646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1AB9A6E-F237-645B-BB7D-E0CE7243BCC7}"/>
              </a:ext>
            </a:extLst>
          </p:cNvPr>
          <p:cNvGrpSpPr>
            <a:grpSpLocks noChangeAspect="1"/>
          </p:cNvGrpSpPr>
          <p:nvPr/>
        </p:nvGrpSpPr>
        <p:grpSpPr>
          <a:xfrm>
            <a:off x="1096289" y="2085661"/>
            <a:ext cx="1050249" cy="1050249"/>
            <a:chOff x="10603440" y="187329"/>
            <a:chExt cx="1363371" cy="136337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B08D63-E224-EAD7-11AC-482944261095}"/>
                </a:ext>
              </a:extLst>
            </p:cNvPr>
            <p:cNvGrpSpPr/>
            <p:nvPr/>
          </p:nvGrpSpPr>
          <p:grpSpPr>
            <a:xfrm>
              <a:off x="10645273" y="222073"/>
              <a:ext cx="1270182" cy="1268288"/>
              <a:chOff x="2909095" y="192539"/>
              <a:chExt cx="1270182" cy="1268288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B497FB6-03A9-FB95-A859-2FF3F0E773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D1C8F92-EC44-A99A-D7D0-7F6EE363E2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E3ED843-6DCD-1828-324A-79F0AD5F8B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B572324-43F9-923B-ED91-B748DF904A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264A061-9269-659E-C543-FC87BF5AD3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D6D9F6E-EA99-4E98-ADC7-E8D8043295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C2764AE-5696-BCB0-469F-9E7F25C47F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7405545-98D9-7193-D320-48A25F802D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74" name="Picture 73" descr="Icon&#10;&#10;Description automatically generated">
              <a:extLst>
                <a:ext uri="{FF2B5EF4-FFF2-40B4-BE49-F238E27FC236}">
                  <a16:creationId xmlns:a16="http://schemas.microsoft.com/office/drawing/2014/main" id="{CCE1DEAC-96C7-4705-B932-5378368F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440" y="187329"/>
              <a:ext cx="1363371" cy="136337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15ECA97-E34D-2210-F74C-B099770B4869}"/>
              </a:ext>
            </a:extLst>
          </p:cNvPr>
          <p:cNvGrpSpPr/>
          <p:nvPr/>
        </p:nvGrpSpPr>
        <p:grpSpPr>
          <a:xfrm>
            <a:off x="10500551" y="2334809"/>
            <a:ext cx="1686900" cy="612461"/>
            <a:chOff x="7979236" y="1790385"/>
            <a:chExt cx="1686900" cy="612461"/>
          </a:xfrm>
        </p:grpSpPr>
        <p:sp>
          <p:nvSpPr>
            <p:cNvPr id="84" name="Dataset of Interest: Cameylon17 histopathology">
              <a:extLst>
                <a:ext uri="{FF2B5EF4-FFF2-40B4-BE49-F238E27FC236}">
                  <a16:creationId xmlns:a16="http://schemas.microsoft.com/office/drawing/2014/main" id="{AFA76501-A148-5536-885C-ED0CEC614146}"/>
                </a:ext>
              </a:extLst>
            </p:cNvPr>
            <p:cNvSpPr txBox="1"/>
            <p:nvPr/>
          </p:nvSpPr>
          <p:spPr>
            <a:xfrm>
              <a:off x="8289593" y="1790385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Predict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85" name="Graphic 84" descr="Back outline">
              <a:extLst>
                <a:ext uri="{FF2B5EF4-FFF2-40B4-BE49-F238E27FC236}">
                  <a16:creationId xmlns:a16="http://schemas.microsoft.com/office/drawing/2014/main" id="{7F43FC79-0E25-C352-3C7C-A572BC36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3608457">
              <a:off x="7979236" y="1856382"/>
              <a:ext cx="546464" cy="546464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15EF7A2-59DF-7784-0C80-5129BB9F6A11}"/>
              </a:ext>
            </a:extLst>
          </p:cNvPr>
          <p:cNvGrpSpPr/>
          <p:nvPr/>
        </p:nvGrpSpPr>
        <p:grpSpPr>
          <a:xfrm>
            <a:off x="8712982" y="3015158"/>
            <a:ext cx="1687276" cy="600930"/>
            <a:chOff x="6686922" y="1831643"/>
            <a:chExt cx="1687276" cy="600930"/>
          </a:xfrm>
        </p:grpSpPr>
        <p:sp>
          <p:nvSpPr>
            <p:cNvPr id="90" name="Dataset of Interest: Cameylon17 histopathology">
              <a:extLst>
                <a:ext uri="{FF2B5EF4-FFF2-40B4-BE49-F238E27FC236}">
                  <a16:creationId xmlns:a16="http://schemas.microsoft.com/office/drawing/2014/main" id="{95EE0F46-5B87-0B47-D4B1-1AD555951310}"/>
                </a:ext>
              </a:extLst>
            </p:cNvPr>
            <p:cNvSpPr txBox="1"/>
            <p:nvPr/>
          </p:nvSpPr>
          <p:spPr>
            <a:xfrm>
              <a:off x="6686922" y="2052661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Fine-Tune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91" name="Graphic 90" descr="Back outline">
              <a:extLst>
                <a:ext uri="{FF2B5EF4-FFF2-40B4-BE49-F238E27FC236}">
                  <a16:creationId xmlns:a16="http://schemas.microsoft.com/office/drawing/2014/main" id="{0ABDADB4-A914-FEB5-2840-205F8D6ED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4255006" flipH="1" flipV="1">
              <a:off x="7827734" y="1831643"/>
              <a:ext cx="546464" cy="54646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42063-0DC6-C6B4-4F0F-323048A8E633}"/>
              </a:ext>
            </a:extLst>
          </p:cNvPr>
          <p:cNvSpPr/>
          <p:nvPr/>
        </p:nvSpPr>
        <p:spPr bwMode="auto">
          <a:xfrm>
            <a:off x="3957152" y="2940842"/>
            <a:ext cx="3913086" cy="1907775"/>
          </a:xfrm>
          <a:prstGeom prst="rect">
            <a:avLst/>
          </a:prstGeom>
          <a:solidFill>
            <a:schemeClr val="tx1">
              <a:alpha val="0"/>
            </a:schemeClr>
          </a:solidFill>
          <a:ln w="63500">
            <a:solidFill>
              <a:schemeClr val="tx1">
                <a:alpha val="24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This is often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A58964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inefficient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 or altogether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BD5548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impossible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6F3F2"/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(e.g., LLM via API access) </a:t>
            </a:r>
            <a:endParaRPr kumimoji="0" lang="en-US" sz="2600" b="0" i="1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09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0.67956 -0.01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58" y="-57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1EBA-F740-480C-A850-CAA99FDC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model adaptation doesn’t scale well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CC1ECCC-52DF-F440-8AD1-D7C2287EDE66}"/>
              </a:ext>
            </a:extLst>
          </p:cNvPr>
          <p:cNvCxnSpPr>
            <a:cxnSpLocks/>
            <a:endCxn id="162" idx="1"/>
          </p:cNvCxnSpPr>
          <p:nvPr/>
        </p:nvCxnSpPr>
        <p:spPr>
          <a:xfrm flipV="1">
            <a:off x="3473170" y="2264542"/>
            <a:ext cx="2007817" cy="1464650"/>
          </a:xfrm>
          <a:prstGeom prst="curvedConnector3">
            <a:avLst/>
          </a:prstGeom>
          <a:ln w="15875">
            <a:solidFill>
              <a:schemeClr val="tx1"/>
            </a:solidFill>
            <a:prstDash val="sysDot"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CA705EEE-57E7-C940-9C42-CECEA3B9B495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3470543" y="3729394"/>
            <a:ext cx="2121820" cy="1420328"/>
          </a:xfrm>
          <a:prstGeom prst="curvedConnector3">
            <a:avLst/>
          </a:prstGeom>
          <a:ln w="15875">
            <a:solidFill>
              <a:schemeClr val="tx1"/>
            </a:solidFill>
            <a:prstDash val="sysDot"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3671F82A-737D-7840-88F4-0F8F4636B639}"/>
              </a:ext>
            </a:extLst>
          </p:cNvPr>
          <p:cNvCxnSpPr>
            <a:cxnSpLocks/>
          </p:cNvCxnSpPr>
          <p:nvPr/>
        </p:nvCxnSpPr>
        <p:spPr>
          <a:xfrm flipV="1">
            <a:off x="3762212" y="2030914"/>
            <a:ext cx="5457092" cy="1697823"/>
          </a:xfrm>
          <a:prstGeom prst="curvedConnector3">
            <a:avLst>
              <a:gd name="adj1" fmla="val 68925"/>
            </a:avLst>
          </a:prstGeom>
          <a:ln w="15875">
            <a:solidFill>
              <a:schemeClr val="tx1"/>
            </a:solidFill>
            <a:prstDash val="sysDot"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>
            <a:extLst>
              <a:ext uri="{FF2B5EF4-FFF2-40B4-BE49-F238E27FC236}">
                <a16:creationId xmlns:a16="http://schemas.microsoft.com/office/drawing/2014/main" id="{C517FAE7-A534-614B-8FFF-E005B52CDBA2}"/>
              </a:ext>
            </a:extLst>
          </p:cNvPr>
          <p:cNvCxnSpPr>
            <a:cxnSpLocks/>
          </p:cNvCxnSpPr>
          <p:nvPr/>
        </p:nvCxnSpPr>
        <p:spPr>
          <a:xfrm>
            <a:off x="4191563" y="3733406"/>
            <a:ext cx="4855322" cy="1762784"/>
          </a:xfrm>
          <a:prstGeom prst="curvedConnector3">
            <a:avLst>
              <a:gd name="adj1" fmla="val 66839"/>
            </a:avLst>
          </a:prstGeom>
          <a:ln w="15875">
            <a:solidFill>
              <a:schemeClr val="tx1"/>
            </a:solidFill>
            <a:prstDash val="sysDot"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E39CBC-EFD1-9C43-94C9-442E7F22F391}"/>
              </a:ext>
            </a:extLst>
          </p:cNvPr>
          <p:cNvCxnSpPr>
            <a:cxnSpLocks/>
          </p:cNvCxnSpPr>
          <p:nvPr/>
        </p:nvCxnSpPr>
        <p:spPr>
          <a:xfrm>
            <a:off x="3470543" y="3731119"/>
            <a:ext cx="4217270" cy="32013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CCC23F-4D2A-4E4D-8312-93A5A91D30D4}"/>
              </a:ext>
            </a:extLst>
          </p:cNvPr>
          <p:cNvSpPr txBox="1"/>
          <p:nvPr/>
        </p:nvSpPr>
        <p:spPr>
          <a:xfrm>
            <a:off x="7081847" y="3377163"/>
            <a:ext cx="6492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CA7904-53E7-0940-BDB3-C0DE675CFFFB}"/>
              </a:ext>
            </a:extLst>
          </p:cNvPr>
          <p:cNvSpPr txBox="1"/>
          <p:nvPr/>
        </p:nvSpPr>
        <p:spPr>
          <a:xfrm>
            <a:off x="4765778" y="1874095"/>
            <a:ext cx="6492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C1045B1-A5F2-1D45-B534-340CADCBB19E}"/>
              </a:ext>
            </a:extLst>
          </p:cNvPr>
          <p:cNvSpPr txBox="1"/>
          <p:nvPr/>
        </p:nvSpPr>
        <p:spPr>
          <a:xfrm>
            <a:off x="8527512" y="1688365"/>
            <a:ext cx="6492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56E156D-19C7-F045-BC1C-30855F2D20A3}"/>
              </a:ext>
            </a:extLst>
          </p:cNvPr>
          <p:cNvSpPr txBox="1"/>
          <p:nvPr/>
        </p:nvSpPr>
        <p:spPr>
          <a:xfrm>
            <a:off x="4876895" y="5260995"/>
            <a:ext cx="6492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F7EC3C8-4CBC-BF41-8E21-42D490DC6CF7}"/>
              </a:ext>
            </a:extLst>
          </p:cNvPr>
          <p:cNvSpPr txBox="1"/>
          <p:nvPr/>
        </p:nvSpPr>
        <p:spPr>
          <a:xfrm>
            <a:off x="8476296" y="5650726"/>
            <a:ext cx="6492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C90947D-1DD8-0941-A58E-03BC383A95D9}"/>
              </a:ext>
            </a:extLst>
          </p:cNvPr>
          <p:cNvSpPr txBox="1"/>
          <p:nvPr/>
        </p:nvSpPr>
        <p:spPr>
          <a:xfrm>
            <a:off x="5464885" y="11833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AB3CB92B-43A8-A36C-5F50-6AB7CA431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29" y="4041244"/>
            <a:ext cx="419100" cy="482600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41C5A65E-6E4A-3A4A-623E-5F2CEA412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91" y="2490518"/>
            <a:ext cx="419100" cy="482600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259ADD03-AA58-E3DA-A6D9-DA826216C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06" y="2276851"/>
            <a:ext cx="419100" cy="482600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65155946-B8E6-E6A7-E354-DF801035E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69" y="5496190"/>
            <a:ext cx="419100" cy="482600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EEE7297E-AE39-0C18-A78C-FD3CD323E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8614" y="5789814"/>
            <a:ext cx="431001" cy="482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5AE3C62-6906-E14E-E389-079EC499261B}"/>
              </a:ext>
            </a:extLst>
          </p:cNvPr>
          <p:cNvSpPr txBox="1"/>
          <p:nvPr/>
        </p:nvSpPr>
        <p:spPr>
          <a:xfrm>
            <a:off x="3505200" y="-18288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689F23B-8A6E-582C-E99E-A10E813A735A}"/>
              </a:ext>
            </a:extLst>
          </p:cNvPr>
          <p:cNvGrpSpPr>
            <a:grpSpLocks noChangeAspect="1"/>
          </p:cNvGrpSpPr>
          <p:nvPr/>
        </p:nvGrpSpPr>
        <p:grpSpPr>
          <a:xfrm>
            <a:off x="9287846" y="1499141"/>
            <a:ext cx="1069848" cy="1069848"/>
            <a:chOff x="1333189" y="173846"/>
            <a:chExt cx="1363371" cy="136337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B7FF5B1-E28C-9625-993C-A062925A302B}"/>
                </a:ext>
              </a:extLst>
            </p:cNvPr>
            <p:cNvGrpSpPr/>
            <p:nvPr/>
          </p:nvGrpSpPr>
          <p:grpSpPr>
            <a:xfrm>
              <a:off x="1366376" y="206897"/>
              <a:ext cx="1270182" cy="1268288"/>
              <a:chOff x="2909095" y="192539"/>
              <a:chExt cx="1270182" cy="1268288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B34310D-4EA6-E1CE-9D31-5D9CF5F06D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FF00F5A4-04D5-8126-C6BC-9885A6195E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861EBE9F-54B5-0611-D768-152D6A2E17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D40A836-B22C-CE76-A964-DB0CC6C553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88CE296-C5E4-FC21-55B7-518E23588D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91C8F03-B3EA-6AD7-A418-F7C8848AD1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90A5274-742C-0BE7-28A7-D146BB0697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3C6EE44-7C66-9475-6601-C4EA4E51567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3D7C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39" name="Picture 138" descr="Icon&#10;&#10;Description automatically generated">
              <a:extLst>
                <a:ext uri="{FF2B5EF4-FFF2-40B4-BE49-F238E27FC236}">
                  <a16:creationId xmlns:a16="http://schemas.microsoft.com/office/drawing/2014/main" id="{489D5D3D-7189-C978-AC1E-A3CEB2AC5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89" y="173846"/>
              <a:ext cx="1363371" cy="1363371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31F54F4-126C-CB3A-D306-965115F5A5F1}"/>
              </a:ext>
            </a:extLst>
          </p:cNvPr>
          <p:cNvGrpSpPr>
            <a:grpSpLocks noChangeAspect="1"/>
          </p:cNvGrpSpPr>
          <p:nvPr/>
        </p:nvGrpSpPr>
        <p:grpSpPr>
          <a:xfrm>
            <a:off x="7774315" y="3236989"/>
            <a:ext cx="1069848" cy="1069848"/>
            <a:chOff x="3419383" y="155338"/>
            <a:chExt cx="1363371" cy="13633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DC0B8FD-1131-C4D8-62AE-C7A8B4A60C99}"/>
                </a:ext>
              </a:extLst>
            </p:cNvPr>
            <p:cNvGrpSpPr/>
            <p:nvPr/>
          </p:nvGrpSpPr>
          <p:grpSpPr>
            <a:xfrm>
              <a:off x="3451710" y="179354"/>
              <a:ext cx="1270182" cy="1268288"/>
              <a:chOff x="2909095" y="192539"/>
              <a:chExt cx="1270182" cy="1268288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E341E51-0061-F25C-BF67-0E2D63E0BE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78C1408-EBB4-758D-1B8C-D294284C31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ECD8B76-45B2-07F8-4198-F3EC1F77B5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245CC6D-06BD-7AE6-DA91-1D75419CF7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48305B1-DB26-08E9-6B6B-7814CBFA03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80E5EBB-089F-08A4-C762-4E7B3F35F9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742C7E3-39D5-90B9-E784-B1D3CCD373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D8EDB30-7B17-27DB-6DB1-E13E39A95B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50" name="Picture 149" descr="Icon&#10;&#10;Description automatically generated">
              <a:extLst>
                <a:ext uri="{FF2B5EF4-FFF2-40B4-BE49-F238E27FC236}">
                  <a16:creationId xmlns:a16="http://schemas.microsoft.com/office/drawing/2014/main" id="{793666AF-0919-CC70-9DD7-397ACA3E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383" y="155338"/>
              <a:ext cx="1363371" cy="1363371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50FE5A3-7C86-97E4-FB19-E84C2F4B5995}"/>
              </a:ext>
            </a:extLst>
          </p:cNvPr>
          <p:cNvGrpSpPr>
            <a:grpSpLocks noChangeAspect="1"/>
          </p:cNvGrpSpPr>
          <p:nvPr/>
        </p:nvGrpSpPr>
        <p:grpSpPr>
          <a:xfrm>
            <a:off x="5480987" y="1727693"/>
            <a:ext cx="1073697" cy="1073697"/>
            <a:chOff x="5259454" y="153588"/>
            <a:chExt cx="1363371" cy="136337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71CEB16-8878-6FD3-0981-1B6433B16C9D}"/>
                </a:ext>
              </a:extLst>
            </p:cNvPr>
            <p:cNvGrpSpPr/>
            <p:nvPr/>
          </p:nvGrpSpPr>
          <p:grpSpPr>
            <a:xfrm>
              <a:off x="5297704" y="187293"/>
              <a:ext cx="1270182" cy="1268288"/>
              <a:chOff x="2909095" y="192539"/>
              <a:chExt cx="1270182" cy="1268288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5450E18-463C-0EEA-0085-707469FD45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573FA64-74FF-3BA9-EEF2-30B403B90F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1FED031-EBDA-BA60-22E4-81929437A2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F1E2858-4AEE-55C7-574F-50906EDA81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514A8A8-06A1-129A-7ECF-7AB713E2E0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9D8868B3-C1F6-938F-E24B-0A66B929D6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CC30093-7390-6877-C107-502F15096F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76868D6-AE4F-47E7-D493-8479E92E41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B85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62" name="Picture 161" descr="Icon&#10;&#10;Description automatically generated">
              <a:extLst>
                <a:ext uri="{FF2B5EF4-FFF2-40B4-BE49-F238E27FC236}">
                  <a16:creationId xmlns:a16="http://schemas.microsoft.com/office/drawing/2014/main" id="{B483E4FA-3CD4-A95C-B377-2ADFC25E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54" y="153588"/>
              <a:ext cx="1363371" cy="1363371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9F47018-6405-3026-181F-E5AED5F3238F}"/>
              </a:ext>
            </a:extLst>
          </p:cNvPr>
          <p:cNvGrpSpPr>
            <a:grpSpLocks noChangeAspect="1"/>
          </p:cNvGrpSpPr>
          <p:nvPr/>
        </p:nvGrpSpPr>
        <p:grpSpPr>
          <a:xfrm>
            <a:off x="9224086" y="4961266"/>
            <a:ext cx="1069848" cy="1069848"/>
            <a:chOff x="7122578" y="140888"/>
            <a:chExt cx="1363371" cy="1363371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12965E6-6BE5-2DDD-BC6D-7A55B5063E90}"/>
                </a:ext>
              </a:extLst>
            </p:cNvPr>
            <p:cNvGrpSpPr/>
            <p:nvPr/>
          </p:nvGrpSpPr>
          <p:grpSpPr>
            <a:xfrm>
              <a:off x="7161068" y="173846"/>
              <a:ext cx="1270182" cy="1268288"/>
              <a:chOff x="2909095" y="192539"/>
              <a:chExt cx="1270182" cy="1268288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E7906A6-10D1-E630-9BD3-9F977CFB8C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5A894906-8226-8BC5-17C5-BDF6BE9BEC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724E49F-AB58-BB3D-26BB-BC46F43E2D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9FD2FA0A-174B-2094-6ED5-1BDE433DA4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E749D595-3DA2-2F98-DB92-2A146461BAD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D87F03E8-C53E-D683-4BB8-51413C6557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2CF9F3C-34E4-9E30-9C48-4D933F6984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333ECB8-DE68-2B11-9476-8A49EC2586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A5896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73" name="Picture 172" descr="Icon&#10;&#10;Description automatically generated">
              <a:extLst>
                <a:ext uri="{FF2B5EF4-FFF2-40B4-BE49-F238E27FC236}">
                  <a16:creationId xmlns:a16="http://schemas.microsoft.com/office/drawing/2014/main" id="{C35AB76F-00E9-A442-73A4-9D4660D3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578" y="140888"/>
              <a:ext cx="1363371" cy="1363371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23B2DA-7EC5-9AC3-11BF-F2A2E09587F3}"/>
              </a:ext>
            </a:extLst>
          </p:cNvPr>
          <p:cNvGrpSpPr>
            <a:grpSpLocks noChangeAspect="1"/>
          </p:cNvGrpSpPr>
          <p:nvPr/>
        </p:nvGrpSpPr>
        <p:grpSpPr>
          <a:xfrm>
            <a:off x="5592363" y="4614798"/>
            <a:ext cx="1069848" cy="1069848"/>
            <a:chOff x="8947748" y="175584"/>
            <a:chExt cx="1363371" cy="1363371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A1FF7B3-F757-06E5-479C-3D57920E1EE8}"/>
                </a:ext>
              </a:extLst>
            </p:cNvPr>
            <p:cNvGrpSpPr/>
            <p:nvPr/>
          </p:nvGrpSpPr>
          <p:grpSpPr>
            <a:xfrm>
              <a:off x="8977405" y="204918"/>
              <a:ext cx="1270182" cy="1268288"/>
              <a:chOff x="2909095" y="192539"/>
              <a:chExt cx="1270182" cy="1268288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0B91DE01-223E-2CE7-7642-40A1A5EBE7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E7274A5-B08B-6F65-F15A-F0417F9BFD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AC2ECAE-0A83-2534-33DD-14510C9B93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560638FC-9F0E-CAFF-918E-18D0C0D13B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15C2EA5-6391-91D9-10B7-D5EF38087E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172A203-0E70-BE67-6988-1F31356BA7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6D67FD2E-1444-D0EE-794A-A1CCE82A72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A9642BF0-F400-E8B3-CDCE-0DCF94BCF9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89533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84" name="Picture 183" descr="Icon&#10;&#10;Description automatically generated">
              <a:extLst>
                <a:ext uri="{FF2B5EF4-FFF2-40B4-BE49-F238E27FC236}">
                  <a16:creationId xmlns:a16="http://schemas.microsoft.com/office/drawing/2014/main" id="{DD4BFB0D-6D93-48B6-4D0E-6E783E404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748" y="175584"/>
              <a:ext cx="1363371" cy="1363371"/>
            </a:xfrm>
            <a:prstGeom prst="rect">
              <a:avLst/>
            </a:prstGeom>
          </p:spPr>
        </p:pic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7CA9F4F-58AB-A73F-39EF-49010746B768}"/>
              </a:ext>
            </a:extLst>
          </p:cNvPr>
          <p:cNvSpPr/>
          <p:nvPr/>
        </p:nvSpPr>
        <p:spPr bwMode="auto">
          <a:xfrm>
            <a:off x="861314" y="5684646"/>
            <a:ext cx="2573070" cy="851084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Source Domain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(e.g. AI provider)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6F78B2F-2C02-6395-553D-989B3D7B24E0}"/>
              </a:ext>
            </a:extLst>
          </p:cNvPr>
          <p:cNvSpPr/>
          <p:nvPr/>
        </p:nvSpPr>
        <p:spPr bwMode="auto">
          <a:xfrm>
            <a:off x="9344519" y="3272224"/>
            <a:ext cx="2567130" cy="851084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Target Domains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(e.g. customers)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3CB3780-BAA2-EC06-0222-54D41C2E91E5}"/>
              </a:ext>
            </a:extLst>
          </p:cNvPr>
          <p:cNvGrpSpPr>
            <a:grpSpLocks noChangeAspect="1"/>
          </p:cNvGrpSpPr>
          <p:nvPr/>
        </p:nvGrpSpPr>
        <p:grpSpPr>
          <a:xfrm>
            <a:off x="1097599" y="2381507"/>
            <a:ext cx="1050250" cy="1050250"/>
            <a:chOff x="10603440" y="187329"/>
            <a:chExt cx="1363371" cy="1363371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239AECE8-3723-B165-3C0B-7634A1AF3B99}"/>
                </a:ext>
              </a:extLst>
            </p:cNvPr>
            <p:cNvGrpSpPr/>
            <p:nvPr/>
          </p:nvGrpSpPr>
          <p:grpSpPr>
            <a:xfrm>
              <a:off x="10645273" y="222073"/>
              <a:ext cx="1270182" cy="1268288"/>
              <a:chOff x="2909095" y="192539"/>
              <a:chExt cx="1270182" cy="1268288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D5A8F77D-B8E6-15F4-B127-2ABB9765B2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4BF45C5-97ED-9A24-4871-5B2D846ABE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EE505B9-7854-029B-BF98-666C8EEFB6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4E40D56-A46E-98DF-2385-AE3F4F2130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337AF2BB-9EDC-C6F5-BE16-E03DD55FF3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6D09BFF0-35B9-66DC-27D5-FD01E516C9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C68FBF2-1FFB-730F-FF56-C1CA75AAB8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BA427F3-0FB6-0187-15E5-33C674AFE1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22" name="Picture 221" descr="Icon&#10;&#10;Description automatically generated">
              <a:extLst>
                <a:ext uri="{FF2B5EF4-FFF2-40B4-BE49-F238E27FC236}">
                  <a16:creationId xmlns:a16="http://schemas.microsoft.com/office/drawing/2014/main" id="{A9443D53-7211-1306-941D-DB1FDD5A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440" y="187329"/>
              <a:ext cx="1363371" cy="1363371"/>
            </a:xfrm>
            <a:prstGeom prst="rect">
              <a:avLst/>
            </a:prstGeom>
          </p:spPr>
        </p:pic>
      </p:grpSp>
      <p:pic>
        <p:nvPicPr>
          <p:cNvPr id="234" name="Graphic 233">
            <a:extLst>
              <a:ext uri="{FF2B5EF4-FFF2-40B4-BE49-F238E27FC236}">
                <a16:creationId xmlns:a16="http://schemas.microsoft.com/office/drawing/2014/main" id="{343DC458-C7FC-01DA-46E0-F21395DE4D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6200" y="2349422"/>
            <a:ext cx="1849900" cy="2050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8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23" grpId="0"/>
      <p:bldP spid="124" grpId="0"/>
      <p:bldP spid="125" grpId="0"/>
      <p:bldP spid="1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1EBA-F740-480C-A850-CAA99FDC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Efficient adaptation by modifying data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C93C921-87E2-0243-FE87-84AB3B729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025" y="1462234"/>
            <a:ext cx="1453978" cy="16120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0ECE6D-8323-08C5-F79F-5D3424D9559B}"/>
              </a:ext>
            </a:extLst>
          </p:cNvPr>
          <p:cNvSpPr/>
          <p:nvPr/>
        </p:nvSpPr>
        <p:spPr bwMode="auto">
          <a:xfrm>
            <a:off x="377334" y="5519500"/>
            <a:ext cx="3132943" cy="995066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Pre-Training Domain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(general-purpose data)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tima" panose="02000503060000020004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BE47D-8337-A075-5CF0-ADAB579E0FC4}"/>
              </a:ext>
            </a:extLst>
          </p:cNvPr>
          <p:cNvSpPr txBox="1"/>
          <p:nvPr/>
        </p:nvSpPr>
        <p:spPr>
          <a:xfrm>
            <a:off x="8839200" y="509040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F29E-EFA6-95E4-DAB1-7848C637BEBC}"/>
              </a:ext>
            </a:extLst>
          </p:cNvPr>
          <p:cNvSpPr txBox="1"/>
          <p:nvPr/>
        </p:nvSpPr>
        <p:spPr>
          <a:xfrm>
            <a:off x="9204960" y="516660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C9C128-C5EA-337F-B752-3F573495F633}"/>
              </a:ext>
            </a:extLst>
          </p:cNvPr>
          <p:cNvSpPr txBox="1"/>
          <p:nvPr/>
        </p:nvSpPr>
        <p:spPr>
          <a:xfrm>
            <a:off x="9363740" y="836428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6BC492-95D7-1074-C2A6-03CAD6101907}"/>
              </a:ext>
            </a:extLst>
          </p:cNvPr>
          <p:cNvCxnSpPr>
            <a:cxnSpLocks/>
          </p:cNvCxnSpPr>
          <p:nvPr/>
        </p:nvCxnSpPr>
        <p:spPr>
          <a:xfrm>
            <a:off x="3177913" y="2111913"/>
            <a:ext cx="5688767" cy="0"/>
          </a:xfrm>
          <a:prstGeom prst="line">
            <a:avLst/>
          </a:prstGeom>
          <a:ln w="15875" cap="rnd">
            <a:solidFill>
              <a:schemeClr val="tx1"/>
            </a:solidFill>
            <a:prstDash val="sysDot"/>
            <a:headEnd type="none" w="lg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FBEB91-3069-C7D1-1C7C-3E3FD8E96AE5}"/>
              </a:ext>
            </a:extLst>
          </p:cNvPr>
          <p:cNvSpPr/>
          <p:nvPr/>
        </p:nvSpPr>
        <p:spPr bwMode="auto">
          <a:xfrm>
            <a:off x="10319005" y="3610840"/>
            <a:ext cx="659849" cy="739065"/>
          </a:xfrm>
          <a:prstGeom prst="roundRect">
            <a:avLst/>
          </a:prstGeom>
          <a:solidFill>
            <a:schemeClr val="bg1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A6DB09-1AA5-C241-F371-F120E25B6395}"/>
              </a:ext>
            </a:extLst>
          </p:cNvPr>
          <p:cNvGrpSpPr>
            <a:grpSpLocks noChangeAspect="1"/>
          </p:cNvGrpSpPr>
          <p:nvPr/>
        </p:nvGrpSpPr>
        <p:grpSpPr>
          <a:xfrm>
            <a:off x="1110424" y="1494318"/>
            <a:ext cx="822960" cy="822960"/>
            <a:chOff x="10603440" y="187329"/>
            <a:chExt cx="1363371" cy="136337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EA10B4-456B-20A3-6069-5C1535EFADDB}"/>
                </a:ext>
              </a:extLst>
            </p:cNvPr>
            <p:cNvGrpSpPr/>
            <p:nvPr/>
          </p:nvGrpSpPr>
          <p:grpSpPr>
            <a:xfrm>
              <a:off x="10645273" y="222073"/>
              <a:ext cx="1270182" cy="1268288"/>
              <a:chOff x="2909095" y="192539"/>
              <a:chExt cx="1270182" cy="126828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F4AFB80-5B60-6517-F186-83D3522720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30DC2E2-C8DD-DD0C-AC9C-12DF12F43C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7702FC-22BD-1880-C04D-6F52FB41D6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97165F8-CB24-E936-3BC7-C2B9E7793B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09E821-A7EE-108D-9471-6E8972292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0231C1E-A692-F48A-CA8D-F95F688938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BC9CD7-3811-EB61-4548-739D6ADA43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3D43735-7CA7-BF69-3AD7-467BB98EC5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7A6E0C8B-AC5D-202E-9DF8-0D349C84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440" y="187329"/>
              <a:ext cx="1363371" cy="136337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C6681E-A42E-AF7A-C7D8-8D007D725FE0}"/>
              </a:ext>
            </a:extLst>
          </p:cNvPr>
          <p:cNvGrpSpPr>
            <a:grpSpLocks noChangeAspect="1"/>
          </p:cNvGrpSpPr>
          <p:nvPr/>
        </p:nvGrpSpPr>
        <p:grpSpPr>
          <a:xfrm>
            <a:off x="9412741" y="1401197"/>
            <a:ext cx="822960" cy="822960"/>
            <a:chOff x="3419383" y="155338"/>
            <a:chExt cx="1363371" cy="136337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62DB8B-4632-D602-61F1-8180FC1B0040}"/>
                </a:ext>
              </a:extLst>
            </p:cNvPr>
            <p:cNvGrpSpPr/>
            <p:nvPr/>
          </p:nvGrpSpPr>
          <p:grpSpPr>
            <a:xfrm>
              <a:off x="3451710" y="179354"/>
              <a:ext cx="1270182" cy="1268288"/>
              <a:chOff x="2909095" y="192539"/>
              <a:chExt cx="1270182" cy="126828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A401B15-6AA3-8736-2743-312F70C6A58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CF3BDB8-D98C-9297-FC6F-4280EC8BCF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4AAFA54-F3F1-B13C-850B-3A99984AF7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BD79D30-54E9-274B-F97F-1D3D22EDF1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516645-6F4D-E018-C17C-D256353CE9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5D7D5A6-B1DC-456F-9D95-89206DDE58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95C447A-3ABE-746A-8071-8EEEE9D4AE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9401826-C382-BE7C-EC22-4221A61844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BF944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7C560D3F-27A0-1E1C-7C71-7E46FC950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383" y="155338"/>
              <a:ext cx="1363371" cy="1363371"/>
            </a:xfrm>
            <a:prstGeom prst="rect">
              <a:avLst/>
            </a:prstGeom>
          </p:spPr>
        </p:pic>
      </p:grp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641D4827-3A04-D080-E2DC-F41570E8F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68" y="3702433"/>
            <a:ext cx="419100" cy="4826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DA240F-3C7F-6CB1-495E-F70CE0CECDE2}"/>
              </a:ext>
            </a:extLst>
          </p:cNvPr>
          <p:cNvCxnSpPr>
            <a:cxnSpLocks/>
          </p:cNvCxnSpPr>
          <p:nvPr/>
        </p:nvCxnSpPr>
        <p:spPr>
          <a:xfrm flipH="1">
            <a:off x="3106707" y="3938821"/>
            <a:ext cx="5759973" cy="0"/>
          </a:xfrm>
          <a:prstGeom prst="line">
            <a:avLst/>
          </a:prstGeom>
          <a:ln w="15875" cap="rnd"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10CB9F5-C0A8-9771-CB8D-6BFB03CA1F8A}"/>
              </a:ext>
            </a:extLst>
          </p:cNvPr>
          <p:cNvSpPr/>
          <p:nvPr/>
        </p:nvSpPr>
        <p:spPr bwMode="auto">
          <a:xfrm>
            <a:off x="3797474" y="4900987"/>
            <a:ext cx="4597051" cy="1612019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Adapting the data allows us to impose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5896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constraints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(privacy / size / etc.)!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9EF5D-7770-92AA-85E7-40A1962C10D6}"/>
              </a:ext>
            </a:extLst>
          </p:cNvPr>
          <p:cNvSpPr txBox="1"/>
          <p:nvPr/>
        </p:nvSpPr>
        <p:spPr>
          <a:xfrm>
            <a:off x="3079457" y="1598462"/>
            <a:ext cx="58399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Model-centric: adapt model, data is fixed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BDFDF54B-7452-5216-0622-3A935379A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996" y="3700822"/>
            <a:ext cx="419100" cy="4826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DD29021-8449-45AB-C1C3-569EBCDCCAEC}"/>
              </a:ext>
            </a:extLst>
          </p:cNvPr>
          <p:cNvSpPr txBox="1"/>
          <p:nvPr/>
        </p:nvSpPr>
        <p:spPr>
          <a:xfrm>
            <a:off x="3106707" y="3429000"/>
            <a:ext cx="57854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Data-Centric: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 data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model is fixed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594B3E8-6458-E65C-CB55-D0DEDF5AA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40" y="3706191"/>
            <a:ext cx="419100" cy="482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B0AE1A7-5825-2E2A-D19E-980858280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62" y="2039491"/>
            <a:ext cx="419100" cy="48260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6CAEA78-7461-99E5-EB86-61E614BA182D}"/>
              </a:ext>
            </a:extLst>
          </p:cNvPr>
          <p:cNvGrpSpPr/>
          <p:nvPr/>
        </p:nvGrpSpPr>
        <p:grpSpPr>
          <a:xfrm>
            <a:off x="1050508" y="3627423"/>
            <a:ext cx="1453978" cy="1612020"/>
            <a:chOff x="1050508" y="3627423"/>
            <a:chExt cx="1453978" cy="1612020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0BAAAA8-E3DD-045F-5084-8323B021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0508" y="3627423"/>
              <a:ext cx="1453978" cy="161202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38595A-3592-1640-B7E6-E66FC8139D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907" y="3659507"/>
              <a:ext cx="822960" cy="822960"/>
              <a:chOff x="10603440" y="187329"/>
              <a:chExt cx="1363371" cy="13633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EE84BF8-4F91-1AD6-3C70-DAD656931BE0}"/>
                  </a:ext>
                </a:extLst>
              </p:cNvPr>
              <p:cNvGrpSpPr/>
              <p:nvPr/>
            </p:nvGrpSpPr>
            <p:grpSpPr>
              <a:xfrm>
                <a:off x="10645273" y="222073"/>
                <a:ext cx="1270182" cy="1268288"/>
                <a:chOff x="2909095" y="192539"/>
                <a:chExt cx="1270182" cy="126828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CD40BED-932F-6679-9F14-DEA93D80F0F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09095" y="192539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DDF06DC-E765-C691-BD82-2A5E24B72D0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89665" y="207715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A1CC644-D0E6-E4DB-C7E7-DB414C3ED4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73168" y="202064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F1A1350-2299-1883-E266-6FDC94C8636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28145" y="674887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46FD149-C4B4-12B5-49C3-1F2A55D1900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89665" y="674887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B148F92F-6592-90BE-32ED-EB210B8585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79760" y="674887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8C143005-BB6B-E7D1-D775-F2A02B82AB3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918620" y="1159331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BFF49CD-C19B-FB1F-7B20-B499F71AF1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399190" y="1161310"/>
                  <a:ext cx="299517" cy="299517"/>
                </a:xfrm>
                <a:prstGeom prst="ellipse">
                  <a:avLst/>
                </a:prstGeom>
                <a:solidFill>
                  <a:srgbClr val="7A797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2" name="Picture 31" descr="Icon&#10;&#10;Description automatically generated">
                <a:extLst>
                  <a:ext uri="{FF2B5EF4-FFF2-40B4-BE49-F238E27FC236}">
                    <a16:creationId xmlns:a16="http://schemas.microsoft.com/office/drawing/2014/main" id="{B7F6D652-0FAA-CF6E-7C57-BC69C46A0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03440" y="187329"/>
                <a:ext cx="1363371" cy="1363371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7ECB41-C564-F2C5-7413-C71A8AF4B580}"/>
              </a:ext>
            </a:extLst>
          </p:cNvPr>
          <p:cNvGrpSpPr/>
          <p:nvPr/>
        </p:nvGrpSpPr>
        <p:grpSpPr>
          <a:xfrm>
            <a:off x="1346837" y="3119742"/>
            <a:ext cx="1376543" cy="747281"/>
            <a:chOff x="7416871" y="1618157"/>
            <a:chExt cx="1376543" cy="747281"/>
          </a:xfrm>
        </p:grpSpPr>
        <p:sp>
          <p:nvSpPr>
            <p:cNvPr id="77" name="Dataset of Interest: Cameylon17 histopathology">
              <a:extLst>
                <a:ext uri="{FF2B5EF4-FFF2-40B4-BE49-F238E27FC236}">
                  <a16:creationId xmlns:a16="http://schemas.microsoft.com/office/drawing/2014/main" id="{63A1EE6A-2B57-AAAF-5696-56EF4BB5A40D}"/>
                </a:ext>
              </a:extLst>
            </p:cNvPr>
            <p:cNvSpPr txBox="1"/>
            <p:nvPr/>
          </p:nvSpPr>
          <p:spPr>
            <a:xfrm>
              <a:off x="7416871" y="1618157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Predict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78" name="Graphic 77" descr="Back outline">
              <a:extLst>
                <a:ext uri="{FF2B5EF4-FFF2-40B4-BE49-F238E27FC236}">
                  <a16:creationId xmlns:a16="http://schemas.microsoft.com/office/drawing/2014/main" id="{CA71B28D-8D20-1991-56DB-7CA482C4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3531454" flipH="1" flipV="1">
              <a:off x="7909295" y="1818974"/>
              <a:ext cx="546464" cy="546464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6E622531-6862-8A73-606A-44679F17727F}"/>
              </a:ext>
            </a:extLst>
          </p:cNvPr>
          <p:cNvSpPr/>
          <p:nvPr/>
        </p:nvSpPr>
        <p:spPr bwMode="auto">
          <a:xfrm>
            <a:off x="8681723" y="5517940"/>
            <a:ext cx="3132943" cy="995066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Target Domain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(limited specialized data)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tima" panose="02000503060000020004" pitchFamily="2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6842E80-5B4A-D313-CE6D-33177FEFBF2B}"/>
              </a:ext>
            </a:extLst>
          </p:cNvPr>
          <p:cNvGrpSpPr>
            <a:grpSpLocks noChangeAspect="1"/>
          </p:cNvGrpSpPr>
          <p:nvPr/>
        </p:nvGrpSpPr>
        <p:grpSpPr>
          <a:xfrm>
            <a:off x="1107158" y="1491230"/>
            <a:ext cx="822960" cy="822960"/>
            <a:chOff x="10603440" y="187329"/>
            <a:chExt cx="1363371" cy="136337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DAAFBEE-2D20-F609-64A9-C06C39B618A1}"/>
                </a:ext>
              </a:extLst>
            </p:cNvPr>
            <p:cNvGrpSpPr/>
            <p:nvPr/>
          </p:nvGrpSpPr>
          <p:grpSpPr>
            <a:xfrm>
              <a:off x="10645273" y="222073"/>
              <a:ext cx="1270182" cy="1268288"/>
              <a:chOff x="2909095" y="192539"/>
              <a:chExt cx="1270182" cy="126828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8427156-4826-4488-9E73-E3AC7E5230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09095" y="192539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6876D78-369D-B8DD-0154-B384ECD43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207715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9AF2C7-4445-FDB7-BC0C-261A12447D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3168" y="202064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179E31F-6C0C-EFF1-D38E-296952A0BE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14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C1D312D-20D4-839B-E400-69C340243B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89665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70973CF-B782-5F21-4086-EE3FF79AD6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879760" y="674887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092692A-4B92-235B-118F-5CD095337E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18620" y="1159331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0432F15-5CE4-40C6-1728-C4EA215E32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399190" y="1161310"/>
                <a:ext cx="299517" cy="299517"/>
              </a:xfrm>
              <a:prstGeom prst="ellipse">
                <a:avLst/>
              </a:prstGeom>
              <a:solidFill>
                <a:srgbClr val="7A797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5CCE9138-3DE4-E37D-D531-BBABAC54D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440" y="187329"/>
              <a:ext cx="1363371" cy="1363371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26E063-D83D-D85D-CAB5-D084203CBE21}"/>
              </a:ext>
            </a:extLst>
          </p:cNvPr>
          <p:cNvGrpSpPr/>
          <p:nvPr/>
        </p:nvGrpSpPr>
        <p:grpSpPr>
          <a:xfrm>
            <a:off x="10331244" y="1467663"/>
            <a:ext cx="1686900" cy="612461"/>
            <a:chOff x="7979236" y="1790385"/>
            <a:chExt cx="1686900" cy="612461"/>
          </a:xfrm>
        </p:grpSpPr>
        <p:sp>
          <p:nvSpPr>
            <p:cNvPr id="97" name="Dataset of Interest: Cameylon17 histopathology">
              <a:extLst>
                <a:ext uri="{FF2B5EF4-FFF2-40B4-BE49-F238E27FC236}">
                  <a16:creationId xmlns:a16="http://schemas.microsoft.com/office/drawing/2014/main" id="{FBE255A9-C71F-3812-66F8-6202FDD92A5B}"/>
                </a:ext>
              </a:extLst>
            </p:cNvPr>
            <p:cNvSpPr txBox="1"/>
            <p:nvPr/>
          </p:nvSpPr>
          <p:spPr>
            <a:xfrm>
              <a:off x="8289593" y="1790385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Predict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98" name="Graphic 97" descr="Back outline">
              <a:extLst>
                <a:ext uri="{FF2B5EF4-FFF2-40B4-BE49-F238E27FC236}">
                  <a16:creationId xmlns:a16="http://schemas.microsoft.com/office/drawing/2014/main" id="{567212F9-3E85-4BBF-96E5-340C7AB23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3608457">
              <a:off x="7979236" y="1856382"/>
              <a:ext cx="546464" cy="546464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4F87AA-6266-01C2-3902-6C63A5EE36AC}"/>
              </a:ext>
            </a:extLst>
          </p:cNvPr>
          <p:cNvGrpSpPr/>
          <p:nvPr/>
        </p:nvGrpSpPr>
        <p:grpSpPr>
          <a:xfrm>
            <a:off x="8657138" y="2130189"/>
            <a:ext cx="1687276" cy="600930"/>
            <a:chOff x="6686922" y="1831643"/>
            <a:chExt cx="1687276" cy="600930"/>
          </a:xfrm>
        </p:grpSpPr>
        <p:sp>
          <p:nvSpPr>
            <p:cNvPr id="100" name="Dataset of Interest: Cameylon17 histopathology">
              <a:extLst>
                <a:ext uri="{FF2B5EF4-FFF2-40B4-BE49-F238E27FC236}">
                  <a16:creationId xmlns:a16="http://schemas.microsoft.com/office/drawing/2014/main" id="{F6EC5016-A018-BB0D-16D6-0FFC0B5E42D4}"/>
                </a:ext>
              </a:extLst>
            </p:cNvPr>
            <p:cNvSpPr txBox="1"/>
            <p:nvPr/>
          </p:nvSpPr>
          <p:spPr>
            <a:xfrm>
              <a:off x="6686922" y="2052661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Fine-Tune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101" name="Graphic 100" descr="Back outline">
              <a:extLst>
                <a:ext uri="{FF2B5EF4-FFF2-40B4-BE49-F238E27FC236}">
                  <a16:creationId xmlns:a16="http://schemas.microsoft.com/office/drawing/2014/main" id="{31061CFD-96E4-F992-9233-50DCF439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255006" flipH="1" flipV="1">
              <a:off x="7827734" y="1831643"/>
              <a:ext cx="546464" cy="546464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CD54AD6-D3DC-7776-9428-7E327A6EC031}"/>
              </a:ext>
            </a:extLst>
          </p:cNvPr>
          <p:cNvSpPr/>
          <p:nvPr/>
        </p:nvSpPr>
        <p:spPr bwMode="auto">
          <a:xfrm>
            <a:off x="667062" y="1340060"/>
            <a:ext cx="11147344" cy="1734267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06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092 L 0.68151 -0.0125 " pathEditMode="relative" rAng="0" ptsTypes="AA">
                                      <p:cBhvr>
                                        <p:cTn id="9" dur="1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58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66042 -0.000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34" y="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66107 -0.0013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0" grpId="0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/>
          <p:cNvPicPr/>
          <p:nvPr/>
        </p:nvPicPr>
        <p:blipFill>
          <a:blip r:embed="rId3"/>
          <a:stretch/>
        </p:blipFill>
        <p:spPr>
          <a:xfrm>
            <a:off x="3914640" y="1401840"/>
            <a:ext cx="5442480" cy="2297160"/>
          </a:xfrm>
          <a:prstGeom prst="rect">
            <a:avLst/>
          </a:prstGeom>
          <a:ln w="0"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980000" y="-5184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What this course is about</a:t>
            </a:r>
            <a:endParaRPr lang="en-US" sz="436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671840" y="5862960"/>
            <a:ext cx="9221400" cy="6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752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u="sng" strike="noStrike" spc="-1">
                <a:solidFill>
                  <a:srgbClr val="0563C1"/>
                </a:solidFill>
                <a:uFillTx/>
                <a:latin typeface="Arial"/>
                <a:ea typeface="Droid Sans Fallback"/>
                <a:hlinkClick r:id="rId4"/>
              </a:rPr>
              <a:t>https://s.aolcdn.com/hss/storage/midas/cb433fb6c234b014394ad56714ceee8b/200707597/google-image-recognition-tech.jpg 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u="sng" strike="noStrike" spc="-1">
                <a:solidFill>
                  <a:srgbClr val="0563C1"/>
                </a:solidFill>
                <a:uFillTx/>
                <a:latin typeface="Arial"/>
                <a:ea typeface="Droid Sans Fallback"/>
                <a:hlinkClick r:id="rId5"/>
              </a:rPr>
              <a:t>https://cdn.shopify.com/s/files/1/0684/3445/products/Partner_AmazonEcho_small_031932b3-c31d-4977-a922-5ebbe052bad6.jpg?v=1497504913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u="sng" strike="noStrike" spc="-1">
                <a:solidFill>
                  <a:srgbClr val="0563C1"/>
                </a:solidFill>
                <a:uFillTx/>
                <a:latin typeface="Arial"/>
                <a:ea typeface="Droid Sans Fallback"/>
                <a:hlinkClick r:id="rId6"/>
              </a:rPr>
              <a:t>https://cdn.lyft.com/brochure/shuttle-screenshot.1e79cd66.png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https://cdn3.i-scmp.com/sites/default/files/styles/980x551/public/images/methode/2016/05/29/b0dc6826-2577-11e6-80b1-a87df553e801_1280x720.JPG?itok=QVZxRMvy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endParaRPr lang="en-US" sz="730" b="0" strike="noStrike" spc="-1">
              <a:latin typeface="Arial"/>
            </a:endParaRPr>
          </a:p>
        </p:txBody>
      </p:sp>
      <p:pic>
        <p:nvPicPr>
          <p:cNvPr id="88" name="Picture 5"/>
          <p:cNvPicPr/>
          <p:nvPr/>
        </p:nvPicPr>
        <p:blipFill>
          <a:blip r:embed="rId7"/>
          <a:stretch/>
        </p:blipFill>
        <p:spPr>
          <a:xfrm>
            <a:off x="1037520" y="1401840"/>
            <a:ext cx="2833200" cy="440028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88"/>
          <p:cNvPicPr/>
          <p:nvPr/>
        </p:nvPicPr>
        <p:blipFill>
          <a:blip r:embed="rId8"/>
          <a:stretch/>
        </p:blipFill>
        <p:spPr>
          <a:xfrm>
            <a:off x="8899920" y="1401840"/>
            <a:ext cx="2286000" cy="228600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89"/>
          <p:cNvPicPr/>
          <p:nvPr/>
        </p:nvPicPr>
        <p:blipFill>
          <a:blip r:embed="rId9"/>
          <a:stretch/>
        </p:blipFill>
        <p:spPr>
          <a:xfrm>
            <a:off x="7561080" y="3705120"/>
            <a:ext cx="3596760" cy="201384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1"/>
          <p:cNvPicPr/>
          <p:nvPr/>
        </p:nvPicPr>
        <p:blipFill>
          <a:blip r:embed="rId10"/>
          <a:stretch/>
        </p:blipFill>
        <p:spPr>
          <a:xfrm>
            <a:off x="3743280" y="1401840"/>
            <a:ext cx="2596320" cy="259632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6"/>
          <p:cNvPicPr/>
          <p:nvPr/>
        </p:nvPicPr>
        <p:blipFill>
          <a:blip r:embed="rId11"/>
          <a:stretch/>
        </p:blipFill>
        <p:spPr>
          <a:xfrm>
            <a:off x="3870720" y="3633120"/>
            <a:ext cx="3762000" cy="210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BFAB7-E600-F544-A3E6-F8B74BBA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Main Tool: Optimal Transport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AF567-96FA-7FE2-99D1-1B337AC839A4}"/>
              </a:ext>
            </a:extLst>
          </p:cNvPr>
          <p:cNvSpPr txBox="1"/>
          <p:nvPr/>
        </p:nvSpPr>
        <p:spPr>
          <a:xfrm>
            <a:off x="4374292" y="150752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46904B8-0EAD-9162-5682-81456D20B46F}"/>
              </a:ext>
            </a:extLst>
          </p:cNvPr>
          <p:cNvGrpSpPr/>
          <p:nvPr/>
        </p:nvGrpSpPr>
        <p:grpSpPr>
          <a:xfrm>
            <a:off x="815612" y="2115407"/>
            <a:ext cx="3162351" cy="3369636"/>
            <a:chOff x="815612" y="2412184"/>
            <a:chExt cx="3162351" cy="336963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4FEC38-1A2C-2093-B09E-F342FFDFBC0C}"/>
                </a:ext>
              </a:extLst>
            </p:cNvPr>
            <p:cNvSpPr/>
            <p:nvPr/>
          </p:nvSpPr>
          <p:spPr bwMode="auto">
            <a:xfrm>
              <a:off x="815612" y="2412184"/>
              <a:ext cx="3162351" cy="3369636"/>
            </a:xfrm>
            <a:prstGeom prst="roundRect">
              <a:avLst/>
            </a:prstGeom>
            <a:noFill/>
            <a:ln w="76200">
              <a:solidFill>
                <a:srgbClr val="624D4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tima" panose="0200050306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Compare</a:t>
              </a:r>
            </a:p>
          </p:txBody>
        </p:sp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A2092562-DEB5-89F3-1235-BD884532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875" y="3793958"/>
              <a:ext cx="597851" cy="688434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FD38D8EC-9B12-D49E-8743-0C370F83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15" y="3759033"/>
              <a:ext cx="622215" cy="71649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641A25D-9219-A54F-EBF7-F7A2BDC22FFE}"/>
                </a:ext>
              </a:extLst>
            </p:cNvPr>
            <p:cNvCxnSpPr>
              <a:cxnSpLocks/>
            </p:cNvCxnSpPr>
            <p:nvPr/>
          </p:nvCxnSpPr>
          <p:spPr>
            <a:xfrm>
              <a:off x="1880816" y="4138175"/>
              <a:ext cx="11121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9F57FE-1BC2-4F41-2C26-C7E7C73ABABC}"/>
                    </a:ext>
                  </a:extLst>
                </p:cNvPr>
                <p:cNvSpPr txBox="1"/>
                <p:nvPr/>
              </p:nvSpPr>
              <p:spPr>
                <a:xfrm>
                  <a:off x="1544630" y="5145691"/>
                  <a:ext cx="170431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b>
                        </m:sSub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C9F57FE-1BC2-4F41-2C26-C7E7C73AB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630" y="5145691"/>
                  <a:ext cx="1704313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8E8950E-4D6E-0FAA-5CFB-B2C3C9FA7098}"/>
              </a:ext>
            </a:extLst>
          </p:cNvPr>
          <p:cNvGrpSpPr/>
          <p:nvPr/>
        </p:nvGrpSpPr>
        <p:grpSpPr>
          <a:xfrm>
            <a:off x="4514824" y="2110283"/>
            <a:ext cx="3162351" cy="3369636"/>
            <a:chOff x="4514824" y="2407060"/>
            <a:chExt cx="3162351" cy="336963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426254-A72B-30F2-0DFE-E2E54A596B6D}"/>
                </a:ext>
              </a:extLst>
            </p:cNvPr>
            <p:cNvSpPr/>
            <p:nvPr/>
          </p:nvSpPr>
          <p:spPr bwMode="auto">
            <a:xfrm>
              <a:off x="4918870" y="3487753"/>
              <a:ext cx="285780" cy="285780"/>
            </a:xfrm>
            <a:prstGeom prst="ellipse">
              <a:avLst/>
            </a:prstGeom>
            <a:solidFill>
              <a:srgbClr val="C593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8C0B5E2-9CFF-6E70-21F5-5C5F4E6EC521}"/>
                </a:ext>
              </a:extLst>
            </p:cNvPr>
            <p:cNvSpPr/>
            <p:nvPr/>
          </p:nvSpPr>
          <p:spPr bwMode="auto">
            <a:xfrm>
              <a:off x="5253337" y="4606159"/>
              <a:ext cx="285780" cy="285780"/>
            </a:xfrm>
            <a:prstGeom prst="ellipse">
              <a:avLst/>
            </a:prstGeom>
            <a:solidFill>
              <a:srgbClr val="C593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873C96-6322-16FF-FCF8-26B9921589DD}"/>
                </a:ext>
              </a:extLst>
            </p:cNvPr>
            <p:cNvSpPr/>
            <p:nvPr/>
          </p:nvSpPr>
          <p:spPr bwMode="auto">
            <a:xfrm>
              <a:off x="5509437" y="3967991"/>
              <a:ext cx="285780" cy="285780"/>
            </a:xfrm>
            <a:prstGeom prst="ellipse">
              <a:avLst/>
            </a:prstGeom>
            <a:solidFill>
              <a:srgbClr val="C593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8D3401-CF04-949E-B8D1-F743B07D1CA3}"/>
                </a:ext>
              </a:extLst>
            </p:cNvPr>
            <p:cNvSpPr/>
            <p:nvPr/>
          </p:nvSpPr>
          <p:spPr bwMode="auto">
            <a:xfrm>
              <a:off x="6889077" y="3399762"/>
              <a:ext cx="285780" cy="285780"/>
            </a:xfrm>
            <a:prstGeom prst="ellipse">
              <a:avLst/>
            </a:prstGeom>
            <a:solidFill>
              <a:srgbClr val="417C8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C4F99F7-4DCD-1958-E842-1BBEAE3C6450}"/>
                </a:ext>
              </a:extLst>
            </p:cNvPr>
            <p:cNvSpPr/>
            <p:nvPr/>
          </p:nvSpPr>
          <p:spPr bwMode="auto">
            <a:xfrm>
              <a:off x="6584947" y="4785578"/>
              <a:ext cx="285780" cy="285780"/>
            </a:xfrm>
            <a:prstGeom prst="ellipse">
              <a:avLst/>
            </a:prstGeom>
            <a:solidFill>
              <a:srgbClr val="417C8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882A7E3-8420-3DBE-6A17-347086CE1433}"/>
                </a:ext>
              </a:extLst>
            </p:cNvPr>
            <p:cNvSpPr/>
            <p:nvPr/>
          </p:nvSpPr>
          <p:spPr bwMode="auto">
            <a:xfrm>
              <a:off x="7183338" y="4320379"/>
              <a:ext cx="285780" cy="285780"/>
            </a:xfrm>
            <a:prstGeom prst="ellipse">
              <a:avLst/>
            </a:prstGeom>
            <a:solidFill>
              <a:srgbClr val="417C8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B5B5C1F-6832-E141-75B9-2883B9E3F4D4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 flipV="1">
              <a:off x="5204650" y="3542652"/>
              <a:ext cx="1684427" cy="879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EDBA722-C073-2607-962A-CADC8A880124}"/>
                </a:ext>
              </a:extLst>
            </p:cNvPr>
            <p:cNvCxnSpPr>
              <a:cxnSpLocks/>
              <a:stCxn id="48" idx="6"/>
              <a:endCxn id="59" idx="2"/>
            </p:cNvCxnSpPr>
            <p:nvPr/>
          </p:nvCxnSpPr>
          <p:spPr>
            <a:xfrm>
              <a:off x="5795217" y="4110881"/>
              <a:ext cx="1388121" cy="3523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410367D-37CD-EF3B-4E4E-72DA804A951C}"/>
                </a:ext>
              </a:extLst>
            </p:cNvPr>
            <p:cNvCxnSpPr>
              <a:cxnSpLocks/>
              <a:stCxn id="46" idx="6"/>
              <a:endCxn id="57" idx="2"/>
            </p:cNvCxnSpPr>
            <p:nvPr/>
          </p:nvCxnSpPr>
          <p:spPr>
            <a:xfrm>
              <a:off x="5539117" y="4749049"/>
              <a:ext cx="1045830" cy="17941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35A3227B-2BA1-18C2-542D-BABC837E6606}"/>
                </a:ext>
              </a:extLst>
            </p:cNvPr>
            <p:cNvSpPr/>
            <p:nvPr/>
          </p:nvSpPr>
          <p:spPr bwMode="auto">
            <a:xfrm>
              <a:off x="4514824" y="2407060"/>
              <a:ext cx="3162351" cy="3369636"/>
            </a:xfrm>
            <a:prstGeom prst="roundRect">
              <a:avLst/>
            </a:prstGeom>
            <a:noFill/>
            <a:ln w="76200">
              <a:solidFill>
                <a:srgbClr val="624D4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tima" panose="0200050306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Match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A37A932-B3B5-1F38-0E02-2E3481344F77}"/>
                    </a:ext>
                  </a:extLst>
                </p:cNvPr>
                <p:cNvSpPr txBox="1"/>
                <p:nvPr/>
              </p:nvSpPr>
              <p:spPr>
                <a:xfrm>
                  <a:off x="5304080" y="5104192"/>
                  <a:ext cx="1566647" cy="5320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gradFill>
                              <a:gsLst>
                                <a:gs pos="2917">
                                  <a:srgbClr val="F5F2F1"/>
                                </a:gs>
                                <a:gs pos="30000">
                                  <a:srgbClr val="F5F2F1"/>
                                </a:gs>
                              </a:gsLst>
                              <a:lin ang="5400000" scaled="0"/>
                            </a:gra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A37A932-B3B5-1F38-0E02-2E3481344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080" y="5104192"/>
                  <a:ext cx="1566647" cy="5320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1B5923E-A128-5FB9-8544-996364AE83E8}"/>
              </a:ext>
            </a:extLst>
          </p:cNvPr>
          <p:cNvGrpSpPr/>
          <p:nvPr/>
        </p:nvGrpSpPr>
        <p:grpSpPr>
          <a:xfrm>
            <a:off x="8214036" y="2110283"/>
            <a:ext cx="3162351" cy="3369636"/>
            <a:chOff x="8214036" y="2407060"/>
            <a:chExt cx="3162351" cy="336963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2451D04-467D-17C8-E0FB-A8EF6F73CF8C}"/>
                </a:ext>
              </a:extLst>
            </p:cNvPr>
            <p:cNvSpPr/>
            <p:nvPr/>
          </p:nvSpPr>
          <p:spPr bwMode="auto">
            <a:xfrm>
              <a:off x="8642401" y="3529546"/>
              <a:ext cx="285780" cy="285780"/>
            </a:xfrm>
            <a:prstGeom prst="ellipse">
              <a:avLst/>
            </a:prstGeom>
            <a:noFill/>
            <a:ln w="25400">
              <a:solidFill>
                <a:srgbClr val="C5933F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561B4E-DA36-000B-A838-84DB51811E82}"/>
                </a:ext>
              </a:extLst>
            </p:cNvPr>
            <p:cNvSpPr/>
            <p:nvPr/>
          </p:nvSpPr>
          <p:spPr bwMode="auto">
            <a:xfrm>
              <a:off x="8976868" y="4647952"/>
              <a:ext cx="285780" cy="285780"/>
            </a:xfrm>
            <a:prstGeom prst="ellipse">
              <a:avLst/>
            </a:prstGeom>
            <a:noFill/>
            <a:ln w="25400">
              <a:solidFill>
                <a:srgbClr val="C5933F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32D05-DE8D-32CD-5E52-658649E08566}"/>
                </a:ext>
              </a:extLst>
            </p:cNvPr>
            <p:cNvSpPr/>
            <p:nvPr/>
          </p:nvSpPr>
          <p:spPr bwMode="auto">
            <a:xfrm>
              <a:off x="9232968" y="4009784"/>
              <a:ext cx="285780" cy="285780"/>
            </a:xfrm>
            <a:prstGeom prst="ellipse">
              <a:avLst/>
            </a:prstGeom>
            <a:noFill/>
            <a:ln w="25400">
              <a:solidFill>
                <a:srgbClr val="C5933F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D0C5D67-7DCD-FFEE-FE4C-4ADDF136A051}"/>
                </a:ext>
              </a:extLst>
            </p:cNvPr>
            <p:cNvSpPr/>
            <p:nvPr/>
          </p:nvSpPr>
          <p:spPr bwMode="auto">
            <a:xfrm>
              <a:off x="10612608" y="3441555"/>
              <a:ext cx="285780" cy="285780"/>
            </a:xfrm>
            <a:prstGeom prst="ellipse">
              <a:avLst/>
            </a:prstGeom>
            <a:solidFill>
              <a:srgbClr val="417C8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D66BA5-4575-C2E8-14ED-AC01ACDF0FDD}"/>
                </a:ext>
              </a:extLst>
            </p:cNvPr>
            <p:cNvSpPr/>
            <p:nvPr/>
          </p:nvSpPr>
          <p:spPr bwMode="auto">
            <a:xfrm>
              <a:off x="10308478" y="4827371"/>
              <a:ext cx="285780" cy="285780"/>
            </a:xfrm>
            <a:prstGeom prst="ellipse">
              <a:avLst/>
            </a:prstGeom>
            <a:solidFill>
              <a:srgbClr val="417C8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6DA2753-797D-47E5-E1EC-F3D43506F50D}"/>
                </a:ext>
              </a:extLst>
            </p:cNvPr>
            <p:cNvSpPr/>
            <p:nvPr/>
          </p:nvSpPr>
          <p:spPr bwMode="auto">
            <a:xfrm>
              <a:off x="10906869" y="4362172"/>
              <a:ext cx="285780" cy="285780"/>
            </a:xfrm>
            <a:prstGeom prst="ellipse">
              <a:avLst/>
            </a:prstGeom>
            <a:solidFill>
              <a:srgbClr val="417C8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A26E0B6-7C82-8118-1613-97ECBEFC22F0}"/>
                </a:ext>
              </a:extLst>
            </p:cNvPr>
            <p:cNvCxnSpPr>
              <a:cxnSpLocks/>
              <a:stCxn id="79" idx="6"/>
              <a:endCxn id="101" idx="2"/>
            </p:cNvCxnSpPr>
            <p:nvPr/>
          </p:nvCxnSpPr>
          <p:spPr>
            <a:xfrm flipV="1">
              <a:off x="8928181" y="3541627"/>
              <a:ext cx="1564830" cy="13080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9A71453-4869-7386-76D8-AC126E0A2687}"/>
                </a:ext>
              </a:extLst>
            </p:cNvPr>
            <p:cNvCxnSpPr>
              <a:cxnSpLocks/>
              <a:stCxn id="81" idx="6"/>
              <a:endCxn id="105" idx="2"/>
            </p:cNvCxnSpPr>
            <p:nvPr/>
          </p:nvCxnSpPr>
          <p:spPr>
            <a:xfrm>
              <a:off x="9518748" y="4152674"/>
              <a:ext cx="1369768" cy="41587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3F755B7-360F-33D4-236A-B3671D323EC8}"/>
                </a:ext>
              </a:extLst>
            </p:cNvPr>
            <p:cNvCxnSpPr>
              <a:cxnSpLocks/>
              <a:stCxn id="80" idx="6"/>
              <a:endCxn id="109" idx="2"/>
            </p:cNvCxnSpPr>
            <p:nvPr/>
          </p:nvCxnSpPr>
          <p:spPr>
            <a:xfrm>
              <a:off x="9262648" y="4790842"/>
              <a:ext cx="1045830" cy="13534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B5901DD-4307-3532-DCA9-A95E0BCAABFE}"/>
                </a:ext>
              </a:extLst>
            </p:cNvPr>
            <p:cNvSpPr/>
            <p:nvPr/>
          </p:nvSpPr>
          <p:spPr bwMode="auto">
            <a:xfrm>
              <a:off x="10493011" y="3398737"/>
              <a:ext cx="285780" cy="285780"/>
            </a:xfrm>
            <a:prstGeom prst="ellipse">
              <a:avLst/>
            </a:prstGeom>
            <a:solidFill>
              <a:srgbClr val="C593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5E535F9-4134-1E99-CEA4-DF4CAD199A43}"/>
                </a:ext>
              </a:extLst>
            </p:cNvPr>
            <p:cNvSpPr/>
            <p:nvPr/>
          </p:nvSpPr>
          <p:spPr bwMode="auto">
            <a:xfrm>
              <a:off x="10888516" y="4425656"/>
              <a:ext cx="285780" cy="285780"/>
            </a:xfrm>
            <a:prstGeom prst="ellipse">
              <a:avLst/>
            </a:prstGeom>
            <a:solidFill>
              <a:srgbClr val="C593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9DFD689-5886-645D-47FE-9A618436B3C6}"/>
                </a:ext>
              </a:extLst>
            </p:cNvPr>
            <p:cNvSpPr/>
            <p:nvPr/>
          </p:nvSpPr>
          <p:spPr bwMode="auto">
            <a:xfrm>
              <a:off x="10308478" y="4783300"/>
              <a:ext cx="285780" cy="285780"/>
            </a:xfrm>
            <a:prstGeom prst="ellipse">
              <a:avLst/>
            </a:prstGeom>
            <a:solidFill>
              <a:srgbClr val="C593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2593AB15-C879-DCB8-B612-E9D7C4590986}"/>
                </a:ext>
              </a:extLst>
            </p:cNvPr>
            <p:cNvSpPr/>
            <p:nvPr/>
          </p:nvSpPr>
          <p:spPr bwMode="auto">
            <a:xfrm>
              <a:off x="8214036" y="2407060"/>
              <a:ext cx="3162351" cy="3369636"/>
            </a:xfrm>
            <a:prstGeom prst="roundRect">
              <a:avLst/>
            </a:prstGeom>
            <a:noFill/>
            <a:ln w="76200">
              <a:solidFill>
                <a:srgbClr val="624D4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tima" panose="0200050306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Transform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1D7AE9C-8140-0954-2A14-5A32448BB3FE}"/>
                    </a:ext>
                  </a:extLst>
                </p:cNvPr>
                <p:cNvSpPr txBox="1"/>
                <p:nvPr/>
              </p:nvSpPr>
              <p:spPr>
                <a:xfrm>
                  <a:off x="8961994" y="5173666"/>
                  <a:ext cx="1793504" cy="5320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F5F2F1"/>
                          </a:gs>
                          <a:gs pos="30000">
                            <a:srgbClr val="F5F2F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F5F2F1"/>
                                  </a:gs>
                                  <a:gs pos="30000">
                                    <a:srgbClr val="F5F2F1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gradFill>
                                    <a:gsLst>
                                      <a:gs pos="2917">
                                        <a:srgbClr val="F5F2F1"/>
                                      </a:gs>
                                      <a:gs pos="30000">
                                        <a:srgbClr val="F5F2F1"/>
                                      </a:gs>
                                    </a:gsLst>
                                    <a:lin ang="5400000" scaled="0"/>
                                  </a:gra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gradFill>
                                    <a:gsLst>
                                      <a:gs pos="2917">
                                        <a:srgbClr val="F5F2F1"/>
                                      </a:gs>
                                      <a:gs pos="30000">
                                        <a:srgbClr val="F5F2F1"/>
                                      </a:gs>
                                    </a:gsLst>
                                    <a:lin ang="5400000" scaled="0"/>
                                  </a:gra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gradFill>
                                    <a:gsLst>
                                      <a:gs pos="2917">
                                        <a:srgbClr val="F5F2F1"/>
                                      </a:gs>
                                      <a:gs pos="30000">
                                        <a:srgbClr val="F5F2F1"/>
                                      </a:gs>
                                    </a:gsLst>
                                    <a:lin ang="5400000" scaled="0"/>
                                  </a:gra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F5F2F1"/>
                              </a:gs>
                              <a:gs pos="30000">
                                <a:srgbClr val="F5F2F1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</m:t>
                      </m:r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F5F2F1"/>
                                  </a:gs>
                                  <a:gs pos="30000">
                                    <a:srgbClr val="F5F2F1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F5F2F1"/>
                                  </a:gs>
                                  <a:gs pos="30000">
                                    <a:srgbClr val="F5F2F1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F5F2F1"/>
                                  </a:gs>
                                  <a:gs pos="30000">
                                    <a:srgbClr val="F5F2F1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a14:m>
                  <a:endParaRPr kumimoji="0" lang="en-US" sz="32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1D7AE9C-8140-0954-2A14-5A32448BB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994" y="5173666"/>
                  <a:ext cx="1793504" cy="532005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A70B827-8AA4-0E11-1AF1-446A10502C82}"/>
              </a:ext>
            </a:extLst>
          </p:cNvPr>
          <p:cNvSpPr txBox="1"/>
          <p:nvPr/>
        </p:nvSpPr>
        <p:spPr>
          <a:xfrm>
            <a:off x="586739" y="1540585"/>
            <a:ext cx="11018255" cy="5029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sub-field at the intersection of optimization, statistics and geometry.</a:t>
            </a: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Centuries worth of theory: Monge (1780s), Kantorovich (1940s), Villani,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Figalli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etc.</a:t>
            </a: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algorithms (~2014 – now).</a:t>
            </a:r>
          </a:p>
        </p:txBody>
      </p:sp>
    </p:spTree>
    <p:extLst>
      <p:ext uri="{BB962C8B-B14F-4D97-AF65-F5344CB8AC3E}">
        <p14:creationId xmlns:p14="http://schemas.microsoft.com/office/powerpoint/2010/main" val="33469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phic 75">
            <a:extLst>
              <a:ext uri="{FF2B5EF4-FFF2-40B4-BE49-F238E27FC236}">
                <a16:creationId xmlns:a16="http://schemas.microsoft.com/office/drawing/2014/main" id="{C1DBA0CF-06F3-874C-8989-E80A7756F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46198">
            <a:off x="1738805" y="3977004"/>
            <a:ext cx="1185827" cy="1738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62E18-13D3-7647-946C-D59FB50B30FA}"/>
              </a:ext>
            </a:extLst>
          </p:cNvPr>
          <p:cNvSpPr/>
          <p:nvPr/>
        </p:nvSpPr>
        <p:spPr>
          <a:xfrm>
            <a:off x="588263" y="2338763"/>
            <a:ext cx="11018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tima" panose="0200050306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dataset     +     objective     +     constraints     ⟶   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DA2B6"/>
                </a:solidFill>
                <a:effectLst/>
                <a:uLnTx/>
                <a:uFillTx/>
                <a:latin typeface="Optima" panose="0200050306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Learned dataset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627521-85F9-FE49-985A-D9BC5931EF8D}"/>
              </a:ext>
            </a:extLst>
          </p:cNvPr>
          <p:cNvSpPr txBox="1"/>
          <p:nvPr/>
        </p:nvSpPr>
        <p:spPr>
          <a:xfrm>
            <a:off x="6626268" y="2300182"/>
            <a:ext cx="65" cy="254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F05676-FB94-C844-A0D5-4C623E254215}"/>
              </a:ext>
            </a:extLst>
          </p:cNvPr>
          <p:cNvSpPr txBox="1"/>
          <p:nvPr/>
        </p:nvSpPr>
        <p:spPr>
          <a:xfrm>
            <a:off x="7089732" y="2312708"/>
            <a:ext cx="65" cy="254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810CC525-8D0F-B644-8B6A-DBA51C44B9F5}"/>
              </a:ext>
            </a:extLst>
          </p:cNvPr>
          <p:cNvSpPr/>
          <p:nvPr/>
        </p:nvSpPr>
        <p:spPr>
          <a:xfrm rot="10800000">
            <a:off x="2986611" y="4212315"/>
            <a:ext cx="6218778" cy="1324185"/>
          </a:xfrm>
          <a:prstGeom prst="arc">
            <a:avLst>
              <a:gd name="adj1" fmla="val 11006943"/>
              <a:gd name="adj2" fmla="val 21449812"/>
            </a:avLst>
          </a:prstGeom>
          <a:ln w="25400" cap="rnd">
            <a:solidFill>
              <a:schemeClr val="tx1"/>
            </a:solidFill>
            <a:prstDash val="sysDot"/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40C803-5577-C043-A082-12488FDDF4B4}"/>
              </a:ext>
            </a:extLst>
          </p:cNvPr>
          <p:cNvSpPr/>
          <p:nvPr/>
        </p:nvSpPr>
        <p:spPr>
          <a:xfrm>
            <a:off x="457709" y="3085178"/>
            <a:ext cx="3534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e.g. pretraining 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05762CF-7B12-F240-8DB2-4F92EA7689C5}"/>
              </a:ext>
            </a:extLst>
          </p:cNvPr>
          <p:cNvSpPr/>
          <p:nvPr/>
        </p:nvSpPr>
        <p:spPr>
          <a:xfrm>
            <a:off x="2185243" y="1683858"/>
            <a:ext cx="44643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D9B27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Distance*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 target dataset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53691F-936C-0F4F-BCF1-3DF24BF05A82}"/>
              </a:ext>
            </a:extLst>
          </p:cNvPr>
          <p:cNvSpPr/>
          <p:nvPr/>
        </p:nvSpPr>
        <p:spPr>
          <a:xfrm>
            <a:off x="5061070" y="3160888"/>
            <a:ext cx="3534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Size? Privacy? Invariances?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0378799-07AA-0146-A5B1-DF7EDEBA759C}"/>
              </a:ext>
            </a:extLst>
          </p:cNvPr>
          <p:cNvCxnSpPr>
            <a:cxnSpLocks/>
          </p:cNvCxnSpPr>
          <p:nvPr/>
        </p:nvCxnSpPr>
        <p:spPr>
          <a:xfrm flipH="1">
            <a:off x="2172862" y="2875394"/>
            <a:ext cx="1" cy="265355"/>
          </a:xfrm>
          <a:prstGeom prst="line">
            <a:avLst/>
          </a:prstGeom>
          <a:ln>
            <a:solidFill>
              <a:schemeClr val="tx1"/>
            </a:solidFill>
            <a:bevel/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731CBD-3F97-4943-B929-B16E003C8888}"/>
              </a:ext>
            </a:extLst>
          </p:cNvPr>
          <p:cNvCxnSpPr>
            <a:cxnSpLocks/>
          </p:cNvCxnSpPr>
          <p:nvPr/>
        </p:nvCxnSpPr>
        <p:spPr>
          <a:xfrm flipV="1">
            <a:off x="4668685" y="2056746"/>
            <a:ext cx="1" cy="282017"/>
          </a:xfrm>
          <a:prstGeom prst="line">
            <a:avLst/>
          </a:prstGeom>
          <a:ln>
            <a:solidFill>
              <a:schemeClr val="tx1"/>
            </a:solidFill>
            <a:bevel/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49542B-9A51-4143-BD98-31414521BDC7}"/>
              </a:ext>
            </a:extLst>
          </p:cNvPr>
          <p:cNvCxnSpPr>
            <a:cxnSpLocks/>
          </p:cNvCxnSpPr>
          <p:nvPr/>
        </p:nvCxnSpPr>
        <p:spPr>
          <a:xfrm flipH="1">
            <a:off x="6921023" y="2839557"/>
            <a:ext cx="1" cy="265355"/>
          </a:xfrm>
          <a:prstGeom prst="line">
            <a:avLst/>
          </a:prstGeom>
          <a:ln>
            <a:solidFill>
              <a:schemeClr val="tx1"/>
            </a:solidFill>
            <a:bevel/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D842EE3-FF55-2346-B5E1-48791CFC61C5}"/>
              </a:ext>
            </a:extLst>
          </p:cNvPr>
          <p:cNvCxnSpPr>
            <a:cxnSpLocks/>
          </p:cNvCxnSpPr>
          <p:nvPr/>
        </p:nvCxnSpPr>
        <p:spPr>
          <a:xfrm flipV="1">
            <a:off x="9473645" y="2087784"/>
            <a:ext cx="1" cy="248266"/>
          </a:xfrm>
          <a:prstGeom prst="line">
            <a:avLst/>
          </a:prstGeom>
          <a:ln>
            <a:solidFill>
              <a:schemeClr val="tx1"/>
            </a:solidFill>
            <a:bevel/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F854BA2-2379-B241-BDDF-C66CB480FFC0}"/>
              </a:ext>
            </a:extLst>
          </p:cNvPr>
          <p:cNvSpPr/>
          <p:nvPr/>
        </p:nvSpPr>
        <p:spPr>
          <a:xfrm>
            <a:off x="7728622" y="1686606"/>
            <a:ext cx="3971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gradient flow using optimal transport 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03A02298-C3EC-034B-9509-0A72A5BF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Transforming Datasets via Gradient Flows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38B689B8-67CB-6141-98E4-C67D21529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629749">
            <a:off x="9363848" y="3857853"/>
            <a:ext cx="1217622" cy="177559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8B4CA4-431D-DF48-8137-D826632C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46198">
            <a:off x="1738805" y="3977005"/>
            <a:ext cx="1185827" cy="173842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E250E94-5AC3-A645-8EE4-5054D429C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513">
            <a:off x="3499609" y="4246031"/>
            <a:ext cx="1185827" cy="173842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5D989C6-CC13-4B46-9B60-320CD195B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56198">
            <a:off x="5254773" y="4361176"/>
            <a:ext cx="1185827" cy="173842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50BDEAD-C888-B744-A9D5-C9ACCF57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8917">
            <a:off x="7135708" y="4371858"/>
            <a:ext cx="1185827" cy="1738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7B5BB1-35DD-1509-60E4-B24E5709DE11}"/>
              </a:ext>
            </a:extLst>
          </p:cNvPr>
          <p:cNvSpPr txBox="1"/>
          <p:nvPr/>
        </p:nvSpPr>
        <p:spPr>
          <a:xfrm>
            <a:off x="7690301" y="6428340"/>
            <a:ext cx="433510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>
                    <a:alpha val="28651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[A-M &amp; </a:t>
            </a:r>
            <a:r>
              <a: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F6F2F2">
                    <a:alpha val="28651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Fusi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>
                    <a:alpha val="28651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ICML 2021]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E25C7-E180-20B7-FBC7-CADCC4C94A3E}"/>
              </a:ext>
            </a:extLst>
          </p:cNvPr>
          <p:cNvSpPr txBox="1"/>
          <p:nvPr/>
        </p:nvSpPr>
        <p:spPr>
          <a:xfrm>
            <a:off x="164164" y="6428340"/>
            <a:ext cx="664933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9B27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Optimal Transport Dataset Distance 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9B27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(OTDD)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>
                    <a:alpha val="2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</a:t>
            </a:r>
            <a:r>
              <a: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F6F2F2">
                    <a:alpha val="2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NeurIPS</a:t>
            </a: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>
                    <a:alpha val="20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2020]</a:t>
            </a:r>
          </a:p>
        </p:txBody>
      </p:sp>
    </p:spTree>
    <p:extLst>
      <p:ext uri="{BB962C8B-B14F-4D97-AF65-F5344CB8AC3E}">
        <p14:creationId xmlns:p14="http://schemas.microsoft.com/office/powerpoint/2010/main" val="12959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07 0.00417 L 0.18828 0.08681 C 0.22083 0.10556 0.2694 0.11597 0.32083 0.11597 C 0.37877 0.11597 0.42539 0.10556 0.45807 0.08681 L 0.61445 0.00417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6" grpId="0"/>
      <p:bldP spid="48" grpId="0"/>
      <p:bldP spid="50" grpId="0"/>
      <p:bldP spid="58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art, design, creativity&#10;&#10;Description automatically generated">
            <a:extLst>
              <a:ext uri="{FF2B5EF4-FFF2-40B4-BE49-F238E27FC236}">
                <a16:creationId xmlns:a16="http://schemas.microsoft.com/office/drawing/2014/main" id="{4F6F20F0-FD2E-7778-6E3E-50F9386E4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t="13574" b="9390"/>
          <a:stretch/>
        </p:blipFill>
        <p:spPr>
          <a:xfrm>
            <a:off x="287302" y="2374738"/>
            <a:ext cx="5554153" cy="4673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D551CBC4-2AAA-5647-84CA-33F6D7B9D221}"/>
                  </a:ext>
                </a:extLst>
              </p:cNvPr>
              <p:cNvSpPr txBox="1"/>
              <p:nvPr/>
            </p:nvSpPr>
            <p:spPr>
              <a:xfrm>
                <a:off x="953982" y="3629776"/>
                <a:ext cx="390941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</m:e>
                        <m:sub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4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D551CBC4-2AAA-5647-84CA-33F6D7B9D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82" y="3629776"/>
                <a:ext cx="390941" cy="369332"/>
              </a:xfrm>
              <a:prstGeom prst="rect">
                <a:avLst/>
              </a:prstGeom>
              <a:blipFill>
                <a:blip r:embed="rId4"/>
                <a:stretch>
                  <a:fillRect l="-12121" t="-23333" r="-51515" b="-4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ircle">
            <a:extLst>
              <a:ext uri="{FF2B5EF4-FFF2-40B4-BE49-F238E27FC236}">
                <a16:creationId xmlns:a16="http://schemas.microsoft.com/office/drawing/2014/main" id="{98A92250-6E7F-8446-A68F-A927E246551B}"/>
              </a:ext>
            </a:extLst>
          </p:cNvPr>
          <p:cNvSpPr/>
          <p:nvPr/>
        </p:nvSpPr>
        <p:spPr>
          <a:xfrm>
            <a:off x="843776" y="3971676"/>
            <a:ext cx="91440" cy="91440"/>
          </a:xfrm>
          <a:prstGeom prst="ellipse">
            <a:avLst/>
          </a:prstGeom>
          <a:solidFill>
            <a:schemeClr val="tx1">
              <a:alpha val="51971"/>
            </a:schemeClr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30761B22-F9A8-ED4D-87A6-C781DF8F39C1}"/>
              </a:ext>
            </a:extLst>
          </p:cNvPr>
          <p:cNvSpPr/>
          <p:nvPr/>
        </p:nvSpPr>
        <p:spPr>
          <a:xfrm>
            <a:off x="4653501" y="5832723"/>
            <a:ext cx="91440" cy="9144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quation">
                <a:extLst>
                  <a:ext uri="{FF2B5EF4-FFF2-40B4-BE49-F238E27FC236}">
                    <a16:creationId xmlns:a16="http://schemas.microsoft.com/office/drawing/2014/main" id="{B675F352-800F-D84B-B05B-F03CFACC078E}"/>
                  </a:ext>
                </a:extLst>
              </p:cNvPr>
              <p:cNvSpPr txBox="1"/>
              <p:nvPr/>
            </p:nvSpPr>
            <p:spPr>
              <a:xfrm>
                <a:off x="3745700" y="4184118"/>
                <a:ext cx="38664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ar-A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</m:e>
                        <m:sup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ar-AE" sz="24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Equation">
                <a:extLst>
                  <a:ext uri="{FF2B5EF4-FFF2-40B4-BE49-F238E27FC236}">
                    <a16:creationId xmlns:a16="http://schemas.microsoft.com/office/drawing/2014/main" id="{B675F352-800F-D84B-B05B-F03CFACC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00" y="4184118"/>
                <a:ext cx="386644" cy="369332"/>
              </a:xfrm>
              <a:prstGeom prst="rect">
                <a:avLst/>
              </a:prstGeom>
              <a:blipFill>
                <a:blip r:embed="rId5"/>
                <a:stretch>
                  <a:fillRect l="-15625" t="-23333" r="-56250" b="-4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ion Line">
            <a:extLst>
              <a:ext uri="{FF2B5EF4-FFF2-40B4-BE49-F238E27FC236}">
                <a16:creationId xmlns:a16="http://schemas.microsoft.com/office/drawing/2014/main" id="{CB006750-F8FF-1E45-9037-6C297A4E1AC0}"/>
              </a:ext>
            </a:extLst>
          </p:cNvPr>
          <p:cNvCxnSpPr>
            <a:cxnSpLocks/>
          </p:cNvCxnSpPr>
          <p:nvPr/>
        </p:nvCxnSpPr>
        <p:spPr>
          <a:xfrm flipH="1" flipV="1">
            <a:off x="3790518" y="4598452"/>
            <a:ext cx="799985" cy="1113966"/>
          </a:xfrm>
          <a:prstGeom prst="straightConnector1">
            <a:avLst/>
          </a:prstGeom>
          <a:ln w="127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</p:cxnSp>
      <p:sp>
        <p:nvSpPr>
          <p:cNvPr id="27" name="Line">
            <a:extLst>
              <a:ext uri="{FF2B5EF4-FFF2-40B4-BE49-F238E27FC236}">
                <a16:creationId xmlns:a16="http://schemas.microsoft.com/office/drawing/2014/main" id="{B9369CC3-FCCF-5F4C-9C89-1751513B8B2A}"/>
              </a:ext>
            </a:extLst>
          </p:cNvPr>
          <p:cNvSpPr/>
          <p:nvPr/>
        </p:nvSpPr>
        <p:spPr>
          <a:xfrm>
            <a:off x="834426" y="4019515"/>
            <a:ext cx="3806826" cy="1854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7" h="21600" extrusionOk="0">
                <a:moveTo>
                  <a:pt x="108" y="0"/>
                </a:moveTo>
                <a:cubicBezTo>
                  <a:pt x="-290" y="4088"/>
                  <a:pt x="440" y="8351"/>
                  <a:pt x="1883" y="10356"/>
                </a:cubicBezTo>
                <a:cubicBezTo>
                  <a:pt x="2896" y="11765"/>
                  <a:pt x="4085" y="11747"/>
                  <a:pt x="5236" y="11870"/>
                </a:cubicBezTo>
                <a:cubicBezTo>
                  <a:pt x="6876" y="12045"/>
                  <a:pt x="8506" y="12569"/>
                  <a:pt x="10138" y="13061"/>
                </a:cubicBezTo>
                <a:cubicBezTo>
                  <a:pt x="12005" y="13623"/>
                  <a:pt x="13876" y="14133"/>
                  <a:pt x="15727" y="15037"/>
                </a:cubicBezTo>
                <a:cubicBezTo>
                  <a:pt x="16457" y="15394"/>
                  <a:pt x="17181" y="15818"/>
                  <a:pt x="17908" y="16221"/>
                </a:cubicBezTo>
                <a:cubicBezTo>
                  <a:pt x="18606" y="16608"/>
                  <a:pt x="19319" y="16957"/>
                  <a:pt x="19982" y="17649"/>
                </a:cubicBezTo>
                <a:cubicBezTo>
                  <a:pt x="20704" y="18403"/>
                  <a:pt x="21310" y="19938"/>
                  <a:pt x="21060" y="21600"/>
                </a:cubicBezTo>
              </a:path>
            </a:pathLst>
          </a:custGeom>
          <a:noFill/>
          <a:ln w="38100" cap="flat">
            <a:solidFill>
              <a:schemeClr val="tx1">
                <a:alpha val="39000"/>
              </a:schemeClr>
            </a:solidFill>
            <a:custDash>
              <a:ds d="600000" sp="600000"/>
            </a:custDash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F8A87510-1CBD-B64C-8422-3F3B89D83686}"/>
              </a:ext>
            </a:extLst>
          </p:cNvPr>
          <p:cNvSpPr/>
          <p:nvPr/>
        </p:nvSpPr>
        <p:spPr>
          <a:xfrm>
            <a:off x="-2778350" y="3971676"/>
            <a:ext cx="1657899" cy="634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4" h="21600" extrusionOk="0">
                <a:moveTo>
                  <a:pt x="0" y="0"/>
                </a:moveTo>
                <a:cubicBezTo>
                  <a:pt x="1567" y="446"/>
                  <a:pt x="3137" y="835"/>
                  <a:pt x="4710" y="1167"/>
                </a:cubicBezTo>
                <a:cubicBezTo>
                  <a:pt x="6676" y="1582"/>
                  <a:pt x="8648" y="1903"/>
                  <a:pt x="10602" y="2656"/>
                </a:cubicBezTo>
                <a:cubicBezTo>
                  <a:pt x="11352" y="2945"/>
                  <a:pt x="12098" y="3297"/>
                  <a:pt x="12847" y="3584"/>
                </a:cubicBezTo>
                <a:cubicBezTo>
                  <a:pt x="13368" y="3784"/>
                  <a:pt x="13891" y="3955"/>
                  <a:pt x="14411" y="4161"/>
                </a:cubicBezTo>
                <a:cubicBezTo>
                  <a:pt x="14963" y="4380"/>
                  <a:pt x="15513" y="4639"/>
                  <a:pt x="16059" y="4915"/>
                </a:cubicBezTo>
                <a:cubicBezTo>
                  <a:pt x="16741" y="5258"/>
                  <a:pt x="17425" y="5636"/>
                  <a:pt x="18012" y="6433"/>
                </a:cubicBezTo>
                <a:cubicBezTo>
                  <a:pt x="18772" y="7464"/>
                  <a:pt x="19285" y="9096"/>
                  <a:pt x="19780" y="10810"/>
                </a:cubicBezTo>
                <a:cubicBezTo>
                  <a:pt x="20645" y="13805"/>
                  <a:pt x="21600" y="17751"/>
                  <a:pt x="21165" y="21600"/>
                </a:cubicBezTo>
              </a:path>
            </a:pathLst>
          </a:custGeom>
          <a:noFill/>
          <a:ln w="38100" cap="flat">
            <a:solidFill>
              <a:srgbClr val="000000"/>
            </a:solidFill>
            <a:custDash>
              <a:ds d="600000" sp="600000"/>
            </a:custDash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Equation">
                <a:extLst>
                  <a:ext uri="{FF2B5EF4-FFF2-40B4-BE49-F238E27FC236}">
                    <a16:creationId xmlns:a16="http://schemas.microsoft.com/office/drawing/2014/main" id="{DFA93FB9-0875-A145-9F72-203A375AE81B}"/>
                  </a:ext>
                </a:extLst>
              </p:cNvPr>
              <p:cNvSpPr txBox="1"/>
              <p:nvPr/>
            </p:nvSpPr>
            <p:spPr>
              <a:xfrm>
                <a:off x="3735186" y="2709130"/>
                <a:ext cx="272053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Equation">
                <a:extLst>
                  <a:ext uri="{FF2B5EF4-FFF2-40B4-BE49-F238E27FC236}">
                    <a16:creationId xmlns:a16="http://schemas.microsoft.com/office/drawing/2014/main" id="{DFA93FB9-0875-A145-9F72-203A375AE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186" y="2709130"/>
                <a:ext cx="272053" cy="369332"/>
              </a:xfrm>
              <a:prstGeom prst="rect">
                <a:avLst/>
              </a:prstGeom>
              <a:blipFill>
                <a:blip r:embed="rId6"/>
                <a:stretch>
                  <a:fillRect l="-27273" r="-18182" b="-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">
            <a:extLst>
              <a:ext uri="{FF2B5EF4-FFF2-40B4-BE49-F238E27FC236}">
                <a16:creationId xmlns:a16="http://schemas.microsoft.com/office/drawing/2014/main" id="{108481C9-5438-DB4A-B899-D14A7DE64879}"/>
              </a:ext>
            </a:extLst>
          </p:cNvPr>
          <p:cNvSpPr/>
          <p:nvPr/>
        </p:nvSpPr>
        <p:spPr>
          <a:xfrm flipH="1" flipV="1">
            <a:off x="3914776" y="3076638"/>
            <a:ext cx="80115" cy="37119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6493513C-9F9D-6848-B901-EC7536BC3064}"/>
                  </a:ext>
                </a:extLst>
              </p:cNvPr>
              <p:cNvSpPr txBox="1"/>
              <p:nvPr/>
            </p:nvSpPr>
            <p:spPr>
              <a:xfrm>
                <a:off x="1135406" y="2676135"/>
                <a:ext cx="1024063" cy="3000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US" sz="19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9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𝒳</m:t>
                      </m:r>
                      <m:r>
                        <a:rPr kumimoji="0" lang="en-US" sz="19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9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𝒴</m:t>
                      </m:r>
                      <m:r>
                        <a:rPr kumimoji="0" lang="en-US" sz="19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95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Equation">
                <a:extLst>
                  <a:ext uri="{FF2B5EF4-FFF2-40B4-BE49-F238E27FC236}">
                    <a16:creationId xmlns:a16="http://schemas.microsoft.com/office/drawing/2014/main" id="{6493513C-9F9D-6848-B901-EC7536BC3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406" y="2676135"/>
                <a:ext cx="1024063" cy="300082"/>
              </a:xfrm>
              <a:prstGeom prst="rect">
                <a:avLst/>
              </a:prstGeom>
              <a:blipFill>
                <a:blip r:embed="rId7"/>
                <a:stretch>
                  <a:fillRect l="-4938" r="-8642" b="-32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quation">
                <a:extLst>
                  <a:ext uri="{FF2B5EF4-FFF2-40B4-BE49-F238E27FC236}">
                    <a16:creationId xmlns:a16="http://schemas.microsoft.com/office/drawing/2014/main" id="{C487D37B-C525-9C49-9CBE-840BC4A01DCD}"/>
                  </a:ext>
                </a:extLst>
              </p:cNvPr>
              <p:cNvSpPr txBox="1"/>
              <p:nvPr/>
            </p:nvSpPr>
            <p:spPr>
              <a:xfrm>
                <a:off x="6528464" y="3350418"/>
                <a:ext cx="5090304" cy="6690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𝜌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)=−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𝛻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d>
                        <m:dPr>
                          <m:ctrlP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  <m:f>
                            <m:fPr>
                              <m:ctrlPr>
                                <a:rPr kumimoji="0" lang="ar-AE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ar-AE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  <m:r>
                                <a:rPr kumimoji="0" lang="ar-AE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num>
                            <m:den>
                              <m:r>
                                <a:rPr kumimoji="0" lang="ar-AE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𝛿𝜌</m:t>
                              </m:r>
                            </m:den>
                          </m:f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e>
                      </m:d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𝜌</m:t>
                      </m:r>
                      <m:r>
                        <a:rPr kumimoji="0" lang="ar-AE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(0)=</m:t>
                      </m:r>
                      <m:sSub>
                        <m:sSubPr>
                          <m:ctrlP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</m:e>
                        <m:sub>
                          <m:r>
                            <a:rPr kumimoji="0" lang="ar-AE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1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Equation">
                <a:extLst>
                  <a:ext uri="{FF2B5EF4-FFF2-40B4-BE49-F238E27FC236}">
                    <a16:creationId xmlns:a16="http://schemas.microsoft.com/office/drawing/2014/main" id="{C487D37B-C525-9C49-9CBE-840BC4A01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464" y="3350418"/>
                <a:ext cx="5090304" cy="669094"/>
              </a:xfrm>
              <a:prstGeom prst="rect">
                <a:avLst/>
              </a:prstGeom>
              <a:blipFill>
                <a:blip r:embed="rId8"/>
                <a:stretch>
                  <a:fillRect l="-748" t="-1887" r="-3491" b="-169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roup">
                <a:extLst>
                  <a:ext uri="{FF2B5EF4-FFF2-40B4-BE49-F238E27FC236}">
                    <a16:creationId xmlns:a16="http://schemas.microsoft.com/office/drawing/2014/main" id="{ADE16C4E-9678-3449-9503-F4C9AB2CFE54}"/>
                  </a:ext>
                </a:extLst>
              </p:cNvPr>
              <p:cNvSpPr txBox="1"/>
              <p:nvPr/>
            </p:nvSpPr>
            <p:spPr>
              <a:xfrm>
                <a:off x="6775211" y="5994947"/>
                <a:ext cx="5070619" cy="4744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ar-A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sub>
                        <m:sup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bSup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sSubSup>
                        <m:sSubSupPr>
                          <m:ctrlP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bSup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sSub>
                        <m:sSubPr>
                          <m:ctrlP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ar-AE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kumimoji="0" lang="ar-AE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ar-AE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ar-AE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5F2F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ar-AE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5F2F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0" lang="ar-A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5F2F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ar-AE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5F2F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ar-AE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5F2F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5F2F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kumimoji="0" lang="ar-AE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5F2F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0" lang="ar-AE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</m:t>
                      </m:r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=1,…,</m:t>
                      </m:r>
                      <m:r>
                        <a:rPr kumimoji="0" lang="ar-AE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5F2F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m:oMathPara>
                </a14:m>
                <a:endParaRPr kumimoji="0" lang="ar-AE" sz="24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Group">
                <a:extLst>
                  <a:ext uri="{FF2B5EF4-FFF2-40B4-BE49-F238E27FC236}">
                    <a16:creationId xmlns:a16="http://schemas.microsoft.com/office/drawing/2014/main" id="{ADE16C4E-9678-3449-9503-F4C9AB2CF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211" y="5994947"/>
                <a:ext cx="5070619" cy="474489"/>
              </a:xfrm>
              <a:prstGeom prst="rect">
                <a:avLst/>
              </a:prstGeom>
              <a:blipFill>
                <a:blip r:embed="rId9"/>
                <a:stretch>
                  <a:fillRect t="-2564" r="-3000" b="-282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">
            <a:extLst>
              <a:ext uri="{FF2B5EF4-FFF2-40B4-BE49-F238E27FC236}">
                <a16:creationId xmlns:a16="http://schemas.microsoft.com/office/drawing/2014/main" id="{063C990F-B200-0B48-BFCD-B3A0A2672C03}"/>
              </a:ext>
            </a:extLst>
          </p:cNvPr>
          <p:cNvGrpSpPr/>
          <p:nvPr/>
        </p:nvGrpSpPr>
        <p:grpSpPr>
          <a:xfrm>
            <a:off x="8600695" y="4071001"/>
            <a:ext cx="1419649" cy="1924020"/>
            <a:chOff x="-2" y="-12088"/>
            <a:chExt cx="2839295" cy="3848039"/>
          </a:xfrm>
        </p:grpSpPr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372DFD2-130D-634B-B162-424D95677CF4}"/>
                </a:ext>
              </a:extLst>
            </p:cNvPr>
            <p:cNvSpPr/>
            <p:nvPr/>
          </p:nvSpPr>
          <p:spPr>
            <a:xfrm flipV="1">
              <a:off x="1394897" y="-12088"/>
              <a:ext cx="2" cy="3848039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5" name="time discretization">
              <a:extLst>
                <a:ext uri="{FF2B5EF4-FFF2-40B4-BE49-F238E27FC236}">
                  <a16:creationId xmlns:a16="http://schemas.microsoft.com/office/drawing/2014/main" id="{72DDD1C1-0ED0-5D4B-9503-28795E508D89}"/>
                </a:ext>
              </a:extLst>
            </p:cNvPr>
            <p:cNvSpPr txBox="1"/>
            <p:nvPr/>
          </p:nvSpPr>
          <p:spPr>
            <a:xfrm>
              <a:off x="0" y="2156779"/>
              <a:ext cx="2595137" cy="1098378"/>
            </a:xfrm>
            <a:prstGeom prst="rect">
              <a:avLst/>
            </a:prstGeom>
            <a:solidFill>
              <a:srgbClr val="5E4842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100"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5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Helvetica Neue Thin"/>
                </a:rPr>
                <a:t>time discretization</a:t>
              </a:r>
            </a:p>
          </p:txBody>
        </p:sp>
        <p:sp>
          <p:nvSpPr>
            <p:cNvPr id="36" name="finite particle approximation">
              <a:extLst>
                <a:ext uri="{FF2B5EF4-FFF2-40B4-BE49-F238E27FC236}">
                  <a16:creationId xmlns:a16="http://schemas.microsoft.com/office/drawing/2014/main" id="{1F60D633-19C7-904C-989D-82655082370F}"/>
                </a:ext>
              </a:extLst>
            </p:cNvPr>
            <p:cNvSpPr txBox="1"/>
            <p:nvPr/>
          </p:nvSpPr>
          <p:spPr>
            <a:xfrm>
              <a:off x="-2" y="389642"/>
              <a:ext cx="2839295" cy="1098378"/>
            </a:xfrm>
            <a:prstGeom prst="rect">
              <a:avLst/>
            </a:prstGeom>
            <a:solidFill>
              <a:srgbClr val="5E4842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100"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5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Helvetica Neue Thin"/>
                </a:rPr>
                <a:t>finite particle approximation</a:t>
              </a:r>
            </a:p>
          </p:txBody>
        </p:sp>
      </p:grpSp>
      <p:pic>
        <p:nvPicPr>
          <p:cNvPr id="38" name="FashionMNIST_husl_Z1.0.png" descr="FashionMNIST_husl_Z1.0.png">
            <a:extLst>
              <a:ext uri="{FF2B5EF4-FFF2-40B4-BE49-F238E27FC236}">
                <a16:creationId xmlns:a16="http://schemas.microsoft.com/office/drawing/2014/main" id="{FAA492EB-ED56-684D-9CE2-59E46DFCD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9586" y="4028199"/>
            <a:ext cx="731726" cy="73172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9" name="MNIST_husl_Z1.0.png" descr="MNIST_husl_Z1.0.png">
            <a:extLst>
              <a:ext uri="{FF2B5EF4-FFF2-40B4-BE49-F238E27FC236}">
                <a16:creationId xmlns:a16="http://schemas.microsoft.com/office/drawing/2014/main" id="{507F1FD9-53C5-AF46-96CA-A77BD17B93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579" y="3412260"/>
            <a:ext cx="669076" cy="6690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0" name="Gradient flow in probability space:…">
            <a:extLst>
              <a:ext uri="{FF2B5EF4-FFF2-40B4-BE49-F238E27FC236}">
                <a16:creationId xmlns:a16="http://schemas.microsoft.com/office/drawing/2014/main" id="{0BEF97BE-759E-BC41-91AF-64C8301BA459}"/>
              </a:ext>
            </a:extLst>
          </p:cNvPr>
          <p:cNvSpPr txBox="1"/>
          <p:nvPr/>
        </p:nvSpPr>
        <p:spPr>
          <a:xfrm>
            <a:off x="5867264" y="2609215"/>
            <a:ext cx="3968074" cy="595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Thin"/>
              </a:rPr>
              <a:t>Gradient flow in probability space: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[Ambrosio; </a:t>
            </a:r>
            <a:r>
              <a:rPr kumimoji="0" sz="1400" b="0" i="0" u="none" strike="noStrike" kern="1200" cap="none" spc="0" normalizeH="0" baseline="0" noProof="0" err="1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Santambrogio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; </a:t>
            </a:r>
            <a:r>
              <a:rPr kumimoji="0" sz="1400" b="0" i="0" u="none" strike="noStrike" kern="1200" cap="none" spc="0" normalizeH="0" baseline="0" noProof="0" err="1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Figalli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; Villani; </a:t>
            </a:r>
            <a:r>
              <a:rPr kumimoji="0" sz="1400" b="0" i="0" u="none" strike="noStrike" kern="1200" cap="none" spc="0" normalizeH="0" baseline="0" noProof="0" err="1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etc</a:t>
            </a: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UltraLight"/>
              </a:rPr>
              <a:t>] </a:t>
            </a:r>
          </a:p>
        </p:txBody>
      </p:sp>
      <p:sp>
        <p:nvSpPr>
          <p:cNvPr id="41" name="each 'particle' is a data point (e.g., image)">
            <a:extLst>
              <a:ext uri="{FF2B5EF4-FFF2-40B4-BE49-F238E27FC236}">
                <a16:creationId xmlns:a16="http://schemas.microsoft.com/office/drawing/2014/main" id="{62AEC3D8-2B02-C947-8E1A-35807B8E0730}"/>
              </a:ext>
            </a:extLst>
          </p:cNvPr>
          <p:cNvSpPr txBox="1"/>
          <p:nvPr/>
        </p:nvSpPr>
        <p:spPr>
          <a:xfrm>
            <a:off x="7617940" y="6460124"/>
            <a:ext cx="3332002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2800" b="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3D241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Thin"/>
              </a:rPr>
              <a:t>each 'particle' is a data point (e.g., image)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2BFAFE36-2A57-5442-A7E6-FAFDEE5956B5}"/>
              </a:ext>
            </a:extLst>
          </p:cNvPr>
          <p:cNvSpPr txBox="1"/>
          <p:nvPr/>
        </p:nvSpPr>
        <p:spPr>
          <a:xfrm>
            <a:off x="5977052" y="6536531"/>
            <a:ext cx="229230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82130-651E-024D-A5FA-88C90A69B35B}"/>
              </a:ext>
            </a:extLst>
          </p:cNvPr>
          <p:cNvSpPr txBox="1"/>
          <p:nvPr/>
        </p:nvSpPr>
        <p:spPr>
          <a:xfrm>
            <a:off x="2376105" y="1294844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Need to solve optimization problem over (infinite dimensional, non-euclidean!) probability space">
            <a:extLst>
              <a:ext uri="{FF2B5EF4-FFF2-40B4-BE49-F238E27FC236}">
                <a16:creationId xmlns:a16="http://schemas.microsoft.com/office/drawing/2014/main" id="{EDFF49FD-7F21-ED48-A791-5A22A55A042F}"/>
              </a:ext>
            </a:extLst>
          </p:cNvPr>
          <p:cNvSpPr txBox="1"/>
          <p:nvPr/>
        </p:nvSpPr>
        <p:spPr>
          <a:xfrm>
            <a:off x="797655" y="1951522"/>
            <a:ext cx="1113029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Thin"/>
              </a:rPr>
              <a:t>Need to solve optimization problem over (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ED6757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"/>
              </a:rPr>
              <a:t>infinite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ED6757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Thin"/>
              </a:rPr>
              <a:t> dimensional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Thin"/>
              </a:rPr>
              <a:t>, </a:t>
            </a:r>
            <a:r>
              <a:rPr kumimoji="0" sz="2000" b="0" i="0" u="none" strike="noStrike" kern="1200" cap="none" spc="0" normalizeH="0" baseline="0" noProof="0" err="1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"/>
              </a:rPr>
              <a:t>non-euclidean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Helvetica Neue Thin"/>
              </a:rPr>
              <a:t>!) probability space </a:t>
            </a:r>
          </a:p>
        </p:txBody>
      </p:sp>
      <p:sp>
        <p:nvSpPr>
          <p:cNvPr id="7" name="Title 40">
            <a:extLst>
              <a:ext uri="{FF2B5EF4-FFF2-40B4-BE49-F238E27FC236}">
                <a16:creationId xmlns:a16="http://schemas.microsoft.com/office/drawing/2014/main" id="{08D28F60-667C-5B32-DF6B-199BF1C8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786062"/>
            <a:ext cx="11018520" cy="553998"/>
          </a:xfrm>
        </p:spPr>
        <p:txBody>
          <a:bodyPr/>
          <a:lstStyle/>
          <a:p>
            <a:r>
              <a:rPr lang="en-US"/>
              <a:t>Gradient Flows in Probability Space</a:t>
            </a:r>
          </a:p>
        </p:txBody>
      </p:sp>
    </p:spTree>
    <p:extLst>
      <p:ext uri="{BB962C8B-B14F-4D97-AF65-F5344CB8AC3E}">
        <p14:creationId xmlns:p14="http://schemas.microsoft.com/office/powerpoint/2010/main" val="3681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2" grpId="0" animBg="1" advAuto="0"/>
      <p:bldP spid="33" grpId="0" animBg="1" advAuto="0"/>
      <p:bldP spid="38" grpId="0" animBg="1" advAuto="0"/>
      <p:bldP spid="39" grpId="0" animBg="1" advAuto="0"/>
      <p:bldP spid="40" grpId="0" animBg="1" advAuto="0"/>
      <p:bldP spid="41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paration_OTDDonly.mp4" descr="separation_OTDDonly.mp4">
            <a:extLst>
              <a:ext uri="{FF2B5EF4-FFF2-40B4-BE49-F238E27FC236}">
                <a16:creationId xmlns:a16="http://schemas.microsoft.com/office/drawing/2014/main" id="{8A9BBB0E-6E03-D343-9653-FC216FF4A9D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07358" y="1207376"/>
            <a:ext cx="3810001" cy="23812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itial Dataset">
                <a:extLst>
                  <a:ext uri="{FF2B5EF4-FFF2-40B4-BE49-F238E27FC236}">
                    <a16:creationId xmlns:a16="http://schemas.microsoft.com/office/drawing/2014/main" id="{8CBFD5BC-8830-EA45-9C1E-A6C7A0599956}"/>
                  </a:ext>
                </a:extLst>
              </p:cNvPr>
              <p:cNvSpPr txBox="1"/>
              <p:nvPr/>
            </p:nvSpPr>
            <p:spPr>
              <a:xfrm>
                <a:off x="1386575" y="2056060"/>
                <a:ext cx="1430456" cy="3244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marL="0" marR="0" lvl="0" indent="0" algn="l" defTabSz="12191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Initial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17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</m:ctrlPr>
                      </m:sSubPr>
                      <m:e>
                        <m:r>
                          <a:rPr kumimoji="0" lang="ar-AE" sz="17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𝜌</m:t>
                        </m:r>
                      </m:e>
                      <m:sub>
                        <m:r>
                          <a:rPr kumimoji="0" lang="ar-AE" sz="17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0</m:t>
                        </m:r>
                      </m:sub>
                    </m:sSub>
                  </m:oMath>
                </a14:m>
                <a:endParaRPr kumimoji="0" lang="ar-AE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9" name="Initial Dataset">
                <a:extLst>
                  <a:ext uri="{FF2B5EF4-FFF2-40B4-BE49-F238E27FC236}">
                    <a16:creationId xmlns:a16="http://schemas.microsoft.com/office/drawing/2014/main" id="{8CBFD5BC-8830-EA45-9C1E-A6C7A0599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75" y="2056060"/>
                <a:ext cx="1430456" cy="324448"/>
              </a:xfrm>
              <a:prstGeom prst="rect">
                <a:avLst/>
              </a:prstGeom>
              <a:blipFill>
                <a:blip r:embed="rId10"/>
                <a:stretch>
                  <a:fillRect l="-6140" t="-11111" r="-11404" b="-296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ference Dataset">
                <a:extLst>
                  <a:ext uri="{FF2B5EF4-FFF2-40B4-BE49-F238E27FC236}">
                    <a16:creationId xmlns:a16="http://schemas.microsoft.com/office/drawing/2014/main" id="{12CF9A3F-F945-9546-9E32-E7D2C6A84C25}"/>
                  </a:ext>
                </a:extLst>
              </p:cNvPr>
              <p:cNvSpPr txBox="1"/>
              <p:nvPr/>
            </p:nvSpPr>
            <p:spPr>
              <a:xfrm>
                <a:off x="1153583" y="4560063"/>
                <a:ext cx="1866537" cy="339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marL="0" marR="0" lvl="0" indent="0" algn="l" defTabSz="12191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Reference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ar-AE" sz="18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</m:ctrlPr>
                      </m:sSupPr>
                      <m:e>
                        <m:r>
                          <a:rPr kumimoji="0" lang="ar-AE" sz="18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𝜌</m:t>
                        </m:r>
                      </m:e>
                      <m:sup>
                        <m:r>
                          <a:rPr kumimoji="0" lang="ar-AE" sz="18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∗</m:t>
                        </m:r>
                      </m:sup>
                    </m:sSup>
                  </m:oMath>
                </a14:m>
                <a:endParaRPr kumimoji="0" lang="ar-AE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10" name="Reference Dataset">
                <a:extLst>
                  <a:ext uri="{FF2B5EF4-FFF2-40B4-BE49-F238E27FC236}">
                    <a16:creationId xmlns:a16="http://schemas.microsoft.com/office/drawing/2014/main" id="{12CF9A3F-F945-9546-9E32-E7D2C6A8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83" y="4560063"/>
                <a:ext cx="1866537" cy="339837"/>
              </a:xfrm>
              <a:prstGeom prst="rect">
                <a:avLst/>
              </a:prstGeom>
              <a:blipFill>
                <a:blip r:embed="rId11"/>
                <a:stretch>
                  <a:fillRect l="-4730" t="-14815" r="-9459" b="-370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eparation_Fonly.mp4" descr="separation_Fonly.mp4">
            <a:extLst>
              <a:ext uri="{FF2B5EF4-FFF2-40B4-BE49-F238E27FC236}">
                <a16:creationId xmlns:a16="http://schemas.microsoft.com/office/drawing/2014/main" id="{B06E24EF-D76E-5147-A5BF-7224C1AF8BF5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07358" y="3082957"/>
            <a:ext cx="3810001" cy="23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eparation_OTDDandF.mp4" descr="separation_OTDDandF.mp4">
            <a:extLst>
              <a:ext uri="{FF2B5EF4-FFF2-40B4-BE49-F238E27FC236}">
                <a16:creationId xmlns:a16="http://schemas.microsoft.com/office/drawing/2014/main" id="{B19516E8-7A71-3A4B-BBE7-828715A0DF60}"/>
              </a:ext>
            </a:extLst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807358" y="4958538"/>
            <a:ext cx="3810001" cy="238125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ptimization Iterates">
                <a:extLst>
                  <a:ext uri="{FF2B5EF4-FFF2-40B4-BE49-F238E27FC236}">
                    <a16:creationId xmlns:a16="http://schemas.microsoft.com/office/drawing/2014/main" id="{DD5967FD-39D5-8041-B662-F37CE048A95E}"/>
                  </a:ext>
                </a:extLst>
              </p:cNvPr>
              <p:cNvSpPr txBox="1"/>
              <p:nvPr/>
            </p:nvSpPr>
            <p:spPr>
              <a:xfrm>
                <a:off x="8740130" y="1243037"/>
                <a:ext cx="1998881" cy="3090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marL="0" marR="0" lvl="0" indent="0" algn="l" defTabSz="12191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3D241E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Optimization Iterates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ar-AE" sz="16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D241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</m:ctrlPr>
                      </m:sSubPr>
                      <m:e>
                        <m:r>
                          <a:rPr kumimoji="0" lang="ar-AE" sz="16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D241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𝜌</m:t>
                        </m:r>
                      </m:e>
                      <m:sub>
                        <m:r>
                          <a:rPr kumimoji="0" lang="ar-AE" sz="16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D241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𝑡</m:t>
                        </m:r>
                      </m:sub>
                    </m:sSub>
                  </m:oMath>
                </a14:m>
                <a:endParaRPr kumimoji="0" lang="ar-AE" sz="1500" b="0" i="0" u="none" strike="noStrike" kern="1200" cap="none" spc="0" normalizeH="0" baseline="0" noProof="0">
                  <a:ln>
                    <a:noFill/>
                  </a:ln>
                  <a:solidFill>
                    <a:srgbClr val="3D241E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13" name="Optimization Iterates">
                <a:extLst>
                  <a:ext uri="{FF2B5EF4-FFF2-40B4-BE49-F238E27FC236}">
                    <a16:creationId xmlns:a16="http://schemas.microsoft.com/office/drawing/2014/main" id="{DD5967FD-39D5-8041-B662-F37CE048A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30" y="1243037"/>
                <a:ext cx="1998881" cy="309059"/>
              </a:xfrm>
              <a:prstGeom prst="rect">
                <a:avLst/>
              </a:prstGeom>
              <a:blipFill>
                <a:blip r:embed="rId14"/>
                <a:stretch>
                  <a:fillRect l="-4430" t="-11538" r="-6962" b="-307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unctional Objective">
                <a:extLst>
                  <a:ext uri="{FF2B5EF4-FFF2-40B4-BE49-F238E27FC236}">
                    <a16:creationId xmlns:a16="http://schemas.microsoft.com/office/drawing/2014/main" id="{9A1D034B-9044-A241-A5A2-FD8F4166B55B}"/>
                  </a:ext>
                </a:extLst>
              </p:cNvPr>
              <p:cNvSpPr txBox="1"/>
              <p:nvPr/>
            </p:nvSpPr>
            <p:spPr>
              <a:xfrm>
                <a:off x="5082361" y="1482045"/>
                <a:ext cx="2266133" cy="339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marL="0" marR="0" lvl="0" indent="0" algn="l" defTabSz="12191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Functional Objective </a:t>
                </a:r>
                <a14:m>
                  <m:oMath xmlns:m="http://schemas.openxmlformats.org/officeDocument/2006/math">
                    <m:r>
                      <a:rPr kumimoji="0" lang="en-US" sz="1875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5F2F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 Light"/>
                      </a:rPr>
                      <m:t>𝐹</m:t>
                    </m:r>
                    <m:r>
                      <a:rPr kumimoji="0" lang="en-US" sz="1875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5F2F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 Light"/>
                      </a:rPr>
                      <m:t>(</m:t>
                    </m:r>
                    <m:r>
                      <a:rPr kumimoji="0" lang="en-US" sz="1875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5F2F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 Light"/>
                      </a:rPr>
                      <m:t>𝜌</m:t>
                    </m:r>
                    <m:r>
                      <a:rPr kumimoji="0" lang="en-US" sz="1875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5F2F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Neue Light"/>
                      </a:rPr>
                      <m:t>)</m:t>
                    </m:r>
                  </m:oMath>
                </a14:m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</mc:Choice>
        <mc:Fallback xmlns="">
          <p:sp>
            <p:nvSpPr>
              <p:cNvPr id="14" name="Functional Objective">
                <a:extLst>
                  <a:ext uri="{FF2B5EF4-FFF2-40B4-BE49-F238E27FC236}">
                    <a16:creationId xmlns:a16="http://schemas.microsoft.com/office/drawing/2014/main" id="{9A1D034B-9044-A241-A5A2-FD8F4166B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61" y="1482045"/>
                <a:ext cx="2266133" cy="339837"/>
              </a:xfrm>
              <a:prstGeom prst="rect">
                <a:avLst/>
              </a:prstGeom>
              <a:blipFill>
                <a:blip r:embed="rId15"/>
                <a:stretch>
                  <a:fillRect l="-3911" r="-2793" b="-214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">
            <a:extLst>
              <a:ext uri="{FF2B5EF4-FFF2-40B4-BE49-F238E27FC236}">
                <a16:creationId xmlns:a16="http://schemas.microsoft.com/office/drawing/2014/main" id="{5CD8F937-ECF7-3046-B48E-5B7FFFB2CAB5}"/>
              </a:ext>
            </a:extLst>
          </p:cNvPr>
          <p:cNvGrpSpPr/>
          <p:nvPr/>
        </p:nvGrpSpPr>
        <p:grpSpPr>
          <a:xfrm>
            <a:off x="5465858" y="2071255"/>
            <a:ext cx="1363835" cy="627660"/>
            <a:chOff x="0" y="0"/>
            <a:chExt cx="2727666" cy="1255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quation">
                  <a:extLst>
                    <a:ext uri="{FF2B5EF4-FFF2-40B4-BE49-F238E27FC236}">
                      <a16:creationId xmlns:a16="http://schemas.microsoft.com/office/drawing/2014/main" id="{277BC8AA-B847-444E-A2C2-7C13416E89A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2727666" cy="5847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OTDD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ar-AE" sz="19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5F2F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ar-AE" sz="19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5F2F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𝜌</m:t>
                            </m:r>
                          </m:e>
                          <m:sup>
                            <m:r>
                              <a:rPr kumimoji="0" lang="ar-AE" sz="19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5F2F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r>
                          <a:rPr kumimoji="0" lang="ar-A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ar-AE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Equation">
                  <a:extLst>
                    <a:ext uri="{FF2B5EF4-FFF2-40B4-BE49-F238E27FC236}">
                      <a16:creationId xmlns:a16="http://schemas.microsoft.com/office/drawing/2014/main" id="{277BC8AA-B847-444E-A2C2-7C13416E8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2727666" cy="584774"/>
                </a:xfrm>
                <a:prstGeom prst="rect">
                  <a:avLst/>
                </a:prstGeom>
                <a:blipFill>
                  <a:blip r:embed="rId16"/>
                  <a:stretch>
                    <a:fillRect l="-3704" t="-29167" r="-12963" b="-41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(distance only)">
              <a:extLst>
                <a:ext uri="{FF2B5EF4-FFF2-40B4-BE49-F238E27FC236}">
                  <a16:creationId xmlns:a16="http://schemas.microsoft.com/office/drawing/2014/main" id="{2B76BF05-AB02-0F4B-A37A-FFF308BC76FE}"/>
                </a:ext>
              </a:extLst>
            </p:cNvPr>
            <p:cNvSpPr txBox="1"/>
            <p:nvPr/>
          </p:nvSpPr>
          <p:spPr>
            <a:xfrm>
              <a:off x="151392" y="691060"/>
              <a:ext cx="2369237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438338">
                <a:defRPr sz="3000" b="0"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 marL="0" marR="0" lvl="0" indent="0" algn="l" defTabSz="2438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(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3DA2B6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distance only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)</a:t>
              </a: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9222D82A-547D-F84E-AB2F-9A37C5E07D06}"/>
              </a:ext>
            </a:extLst>
          </p:cNvPr>
          <p:cNvGrpSpPr/>
          <p:nvPr/>
        </p:nvGrpSpPr>
        <p:grpSpPr>
          <a:xfrm>
            <a:off x="5495868" y="3930831"/>
            <a:ext cx="1284006" cy="602409"/>
            <a:chOff x="0" y="0"/>
            <a:chExt cx="2568008" cy="12048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A9161B44-F25E-864E-AA7B-093406A28EEB}"/>
                    </a:ext>
                  </a:extLst>
                </p:cNvPr>
                <p:cNvSpPr txBox="1"/>
                <p:nvPr/>
              </p:nvSpPr>
              <p:spPr>
                <a:xfrm>
                  <a:off x="727951" y="0"/>
                  <a:ext cx="1165958" cy="584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𝒱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Equation">
                  <a:extLst>
                    <a:ext uri="{FF2B5EF4-FFF2-40B4-BE49-F238E27FC236}">
                      <a16:creationId xmlns:a16="http://schemas.microsoft.com/office/drawing/2014/main" id="{A9161B44-F25E-864E-AA7B-093406A28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51" y="0"/>
                  <a:ext cx="1165958" cy="584775"/>
                </a:xfrm>
                <a:prstGeom prst="rect">
                  <a:avLst/>
                </a:prstGeom>
                <a:blipFill>
                  <a:blip r:embed="rId17"/>
                  <a:stretch>
                    <a:fillRect l="-8511" r="-12766" b="-3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(constraint only)">
              <a:extLst>
                <a:ext uri="{FF2B5EF4-FFF2-40B4-BE49-F238E27FC236}">
                  <a16:creationId xmlns:a16="http://schemas.microsoft.com/office/drawing/2014/main" id="{CECAE724-C8C5-5745-9A2C-3706DA30E828}"/>
                </a:ext>
              </a:extLst>
            </p:cNvPr>
            <p:cNvSpPr txBox="1"/>
            <p:nvPr/>
          </p:nvSpPr>
          <p:spPr>
            <a:xfrm>
              <a:off x="0" y="640559"/>
              <a:ext cx="2568008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438338">
                <a:defRPr sz="3000" b="0"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 marL="0" marR="0" lvl="0" indent="0" algn="l" defTabSz="2438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(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ED6757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constraint only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)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E11050E-649E-5A40-80A1-4FC7DEDBF512}"/>
              </a:ext>
            </a:extLst>
          </p:cNvPr>
          <p:cNvGrpSpPr/>
          <p:nvPr/>
        </p:nvGrpSpPr>
        <p:grpSpPr>
          <a:xfrm>
            <a:off x="5062542" y="5801873"/>
            <a:ext cx="2170466" cy="669478"/>
            <a:chOff x="0" y="0"/>
            <a:chExt cx="4340930" cy="1338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Equation">
                  <a:extLst>
                    <a:ext uri="{FF2B5EF4-FFF2-40B4-BE49-F238E27FC236}">
                      <a16:creationId xmlns:a16="http://schemas.microsoft.com/office/drawing/2014/main" id="{C299D1EB-E59B-684E-B22B-FE7D9E1E4104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4340930" cy="584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OTDD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ar-AE" sz="19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5F2F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ar-AE" sz="19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5F2F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𝜌</m:t>
                            </m:r>
                          </m:e>
                          <m:sup>
                            <m:r>
                              <a:rPr kumimoji="0" lang="ar-AE" sz="19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5F2F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r>
                          <a:rPr kumimoji="0" lang="ar-A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)+</m:t>
                        </m:r>
                        <m:r>
                          <a:rPr kumimoji="0" lang="ar-A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𝒱</m:t>
                        </m:r>
                        <m:r>
                          <a:rPr kumimoji="0" lang="ar-A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ar-A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  <m:r>
                          <a:rPr kumimoji="0" lang="ar-A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ar-AE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Equation">
                  <a:extLst>
                    <a:ext uri="{FF2B5EF4-FFF2-40B4-BE49-F238E27FC236}">
                      <a16:creationId xmlns:a16="http://schemas.microsoft.com/office/drawing/2014/main" id="{C299D1EB-E59B-684E-B22B-FE7D9E1E4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4340930" cy="584775"/>
                </a:xfrm>
                <a:prstGeom prst="rect">
                  <a:avLst/>
                </a:prstGeom>
                <a:blipFill>
                  <a:blip r:embed="rId18"/>
                  <a:stretch>
                    <a:fillRect l="-1744" t="-24000" r="-8140" b="-4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(distance + constraint)">
              <a:extLst>
                <a:ext uri="{FF2B5EF4-FFF2-40B4-BE49-F238E27FC236}">
                  <a16:creationId xmlns:a16="http://schemas.microsoft.com/office/drawing/2014/main" id="{3D957628-86F0-064B-809D-94319678F179}"/>
                </a:ext>
              </a:extLst>
            </p:cNvPr>
            <p:cNvSpPr txBox="1"/>
            <p:nvPr/>
          </p:nvSpPr>
          <p:spPr>
            <a:xfrm>
              <a:off x="336030" y="774696"/>
              <a:ext cx="362919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defTabSz="2438338">
                <a:defRPr sz="3000" b="0"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 marL="0" marR="0" lvl="0" indent="0" algn="l" defTabSz="2438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(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3DA2B6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distance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 + 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ED6757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constraint</a:t>
              </a:r>
              <a:r>
                <a:rPr kumimoji="0" sz="15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UltraLight"/>
                  <a:ea typeface="Helvetica Neue UltraLight"/>
                  <a:sym typeface="Helvetica Neue UltraLight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Want:   but linearly separable">
                <a:extLst>
                  <a:ext uri="{FF2B5EF4-FFF2-40B4-BE49-F238E27FC236}">
                    <a16:creationId xmlns:a16="http://schemas.microsoft.com/office/drawing/2014/main" id="{60E57881-CF7A-6C4F-BE21-01ED3BE782FE}"/>
                  </a:ext>
                </a:extLst>
              </p:cNvPr>
              <p:cNvSpPr txBox="1"/>
              <p:nvPr/>
            </p:nvSpPr>
            <p:spPr>
              <a:xfrm>
                <a:off x="153203" y="4030987"/>
                <a:ext cx="3549241" cy="3331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m="http://schemas.openxmlformats.org/officeDocument/2006/math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/>
              <a:p>
                <a:pPr marL="0" marR="0" lvl="0" indent="0" algn="l" defTabSz="12191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Want: </a:t>
                </a: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3DA2B6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similar</a:t>
                </a: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ar-AE" sz="18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</m:ctrlPr>
                      </m:sSupPr>
                      <m:e>
                        <m:r>
                          <a:rPr kumimoji="0" lang="ar-AE" sz="18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𝜌</m:t>
                        </m:r>
                      </m:e>
                      <m:sup>
                        <m:r>
                          <a:rPr kumimoji="0" lang="ar-AE" sz="187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5F2F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ar-AE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 </a:t>
                </a: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5F2F1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but </a:t>
                </a: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ED6757"/>
                    </a:solidFill>
                    <a:effectLst/>
                    <a:uLnTx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linearly separable </a:t>
                </a:r>
              </a:p>
            </p:txBody>
          </p:sp>
        </mc:Choice>
        <mc:Fallback xmlns="">
          <p:sp>
            <p:nvSpPr>
              <p:cNvPr id="27" name="Want:   but linearly separable">
                <a:extLst>
                  <a:ext uri="{FF2B5EF4-FFF2-40B4-BE49-F238E27FC236}">
                    <a16:creationId xmlns:a16="http://schemas.microsoft.com/office/drawing/2014/main" id="{60E57881-CF7A-6C4F-BE21-01ED3BE78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3" y="4030987"/>
                <a:ext cx="3549241" cy="333168"/>
              </a:xfrm>
              <a:prstGeom prst="rect">
                <a:avLst/>
              </a:prstGeom>
              <a:blipFill>
                <a:blip r:embed="rId19"/>
                <a:stretch>
                  <a:fillRect l="-2857" r="-1786" b="-2222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nitial.png" descr="initial.png">
            <a:extLst>
              <a:ext uri="{FF2B5EF4-FFF2-40B4-BE49-F238E27FC236}">
                <a16:creationId xmlns:a16="http://schemas.microsoft.com/office/drawing/2014/main" id="{78A2006D-0F47-0942-8363-7BEA41D3D5D6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9749" r="12664" b="17076"/>
          <a:stretch>
            <a:fillRect/>
          </a:stretch>
        </p:blipFill>
        <p:spPr>
          <a:xfrm>
            <a:off x="336905" y="2526507"/>
            <a:ext cx="2964086" cy="1340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target.png" descr="target.png">
            <a:extLst>
              <a:ext uri="{FF2B5EF4-FFF2-40B4-BE49-F238E27FC236}">
                <a16:creationId xmlns:a16="http://schemas.microsoft.com/office/drawing/2014/main" id="{FC394480-2863-5B40-96B8-78AAB8D5BA7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9622" r="13789" b="16679"/>
          <a:stretch>
            <a:fillRect/>
          </a:stretch>
        </p:blipFill>
        <p:spPr>
          <a:xfrm>
            <a:off x="380165" y="5042292"/>
            <a:ext cx="2877544" cy="132882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6D5E51E-E6C1-574E-9FA2-3924C5F66BB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300991" y="2398002"/>
            <a:ext cx="4506367" cy="798524"/>
          </a:xfrm>
          <a:prstGeom prst="bentConnector3">
            <a:avLst>
              <a:gd name="adj1" fmla="val 1948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F2B72AD-FD28-CC42-A0C7-DEE19105AF3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300991" y="3196526"/>
            <a:ext cx="4506367" cy="1077057"/>
          </a:xfrm>
          <a:prstGeom prst="bentConnector3">
            <a:avLst>
              <a:gd name="adj1" fmla="val 1948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6F9421D-5002-B24A-B536-41817AB048F9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3300991" y="3196526"/>
            <a:ext cx="4506367" cy="2952638"/>
          </a:xfrm>
          <a:prstGeom prst="bentConnector3">
            <a:avLst>
              <a:gd name="adj1" fmla="val 1948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C7AC3E5E-1328-928F-D46F-B4A73246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786062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Application: Dataset Shaping</a:t>
            </a:r>
          </a:p>
        </p:txBody>
      </p:sp>
    </p:spTree>
    <p:extLst>
      <p:ext uri="{BB962C8B-B14F-4D97-AF65-F5344CB8AC3E}">
        <p14:creationId xmlns:p14="http://schemas.microsoft.com/office/powerpoint/2010/main" val="36293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3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41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100000">
                <p:cTn id="7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id="7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id="7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3" grpId="0" animBg="1"/>
      <p:bldP spid="14" grpId="0" animBg="1" advAuto="0"/>
      <p:bldP spid="18" grpId="0" animBg="1" advAuto="0"/>
      <p:bldP spid="21" grpId="0" animBg="1" advAuto="0"/>
      <p:bldP spid="24" grpId="0" animBg="1" advAuto="0"/>
      <p:bldP spid="27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BFAB7-E600-F544-A3E6-F8B74BBA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Flowing data to repurpose models</a:t>
            </a:r>
          </a:p>
        </p:txBody>
      </p:sp>
      <p:pic>
        <p:nvPicPr>
          <p:cNvPr id="10" name="BigimageClassificationUsingDeepLearningExample_08.png" descr="BigimageClassificationUsingDeepLearningExample_08.png">
            <a:extLst>
              <a:ext uri="{FF2B5EF4-FFF2-40B4-BE49-F238E27FC236}">
                <a16:creationId xmlns:a16="http://schemas.microsoft.com/office/drawing/2014/main" id="{B91D09B8-2B50-ACDA-E8CB-67B570395D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611" t="4739" r="5611" b="9240"/>
          <a:stretch>
            <a:fillRect/>
          </a:stretch>
        </p:blipFill>
        <p:spPr>
          <a:xfrm>
            <a:off x="569744" y="1678177"/>
            <a:ext cx="2910859" cy="11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ataset of Interest: Cameylon17 histopathology">
            <a:extLst>
              <a:ext uri="{FF2B5EF4-FFF2-40B4-BE49-F238E27FC236}">
                <a16:creationId xmlns:a16="http://schemas.microsoft.com/office/drawing/2014/main" id="{DAF625F0-831A-4C65-C74B-D93E021FE17C}"/>
              </a:ext>
            </a:extLst>
          </p:cNvPr>
          <p:cNvSpPr txBox="1"/>
          <p:nvPr/>
        </p:nvSpPr>
        <p:spPr>
          <a:xfrm>
            <a:off x="182822" y="2816683"/>
            <a:ext cx="372010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rPr>
              <a:t>Target Dataset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rPr>
              <a:t>: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rPr>
              <a:t> 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rPr>
              <a:t>histopathology</a:t>
            </a: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55F86B7D-6A9F-B5EA-828A-0705372FBB83}"/>
              </a:ext>
            </a:extLst>
          </p:cNvPr>
          <p:cNvSpPr/>
          <p:nvPr/>
        </p:nvSpPr>
        <p:spPr>
          <a:xfrm>
            <a:off x="4036243" y="6017443"/>
            <a:ext cx="148408" cy="1484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Circle">
            <a:extLst>
              <a:ext uri="{FF2B5EF4-FFF2-40B4-BE49-F238E27FC236}">
                <a16:creationId xmlns:a16="http://schemas.microsoft.com/office/drawing/2014/main" id="{B33D924C-E823-510A-698F-744EB3B77A4B}"/>
              </a:ext>
            </a:extLst>
          </p:cNvPr>
          <p:cNvSpPr/>
          <p:nvPr/>
        </p:nvSpPr>
        <p:spPr>
          <a:xfrm>
            <a:off x="7928793" y="4595043"/>
            <a:ext cx="148408" cy="1484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086C3565-DC3F-E28C-3D74-1F0D7B51B9CB}"/>
              </a:ext>
            </a:extLst>
          </p:cNvPr>
          <p:cNvSpPr/>
          <p:nvPr/>
        </p:nvSpPr>
        <p:spPr>
          <a:xfrm>
            <a:off x="6017443" y="5547543"/>
            <a:ext cx="148408" cy="1484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cifar_camelyon_acc_10fps_dcai_dark" descr="cifar_camelyon_acc_10fps_dcai_dark">
            <a:hlinkClick r:id="" action="ppaction://media"/>
            <a:extLst>
              <a:ext uri="{FF2B5EF4-FFF2-40B4-BE49-F238E27FC236}">
                <a16:creationId xmlns:a16="http://schemas.microsoft.com/office/drawing/2014/main" id="{B6B58992-FE34-CA27-36ED-C1C6C16FED3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75491" y="3662845"/>
            <a:ext cx="5347833" cy="2916936"/>
          </a:xfrm>
          <a:prstGeom prst="rect">
            <a:avLst/>
          </a:prstGeom>
        </p:spPr>
      </p:pic>
      <p:sp>
        <p:nvSpPr>
          <p:cNvPr id="31" name="Connection Line">
            <a:extLst>
              <a:ext uri="{FF2B5EF4-FFF2-40B4-BE49-F238E27FC236}">
                <a16:creationId xmlns:a16="http://schemas.microsoft.com/office/drawing/2014/main" id="{3D943019-FA6A-A90F-C4D5-E332DFDB3E73}"/>
              </a:ext>
            </a:extLst>
          </p:cNvPr>
          <p:cNvSpPr/>
          <p:nvPr/>
        </p:nvSpPr>
        <p:spPr>
          <a:xfrm>
            <a:off x="2984311" y="3964285"/>
            <a:ext cx="6145882" cy="4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>
                <a:alpha val="0"/>
              </a:srgbClr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2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D84043-6CD7-F53A-92D6-4203F5BBEB57}"/>
              </a:ext>
            </a:extLst>
          </p:cNvPr>
          <p:cNvGrpSpPr/>
          <p:nvPr/>
        </p:nvGrpSpPr>
        <p:grpSpPr>
          <a:xfrm>
            <a:off x="285480" y="3225489"/>
            <a:ext cx="3769405" cy="2816970"/>
            <a:chOff x="285480" y="3225489"/>
            <a:chExt cx="3769405" cy="2816970"/>
          </a:xfrm>
        </p:grpSpPr>
        <p:sp>
          <p:nvSpPr>
            <p:cNvPr id="26" name="Connection Line">
              <a:extLst>
                <a:ext uri="{FF2B5EF4-FFF2-40B4-BE49-F238E27FC236}">
                  <a16:creationId xmlns:a16="http://schemas.microsoft.com/office/drawing/2014/main" id="{63E27C08-548E-FD87-C424-1DE0B51B4EF7}"/>
                </a:ext>
              </a:extLst>
            </p:cNvPr>
            <p:cNvSpPr/>
            <p:nvPr/>
          </p:nvSpPr>
          <p:spPr>
            <a:xfrm>
              <a:off x="2468958" y="4638463"/>
              <a:ext cx="1585927" cy="140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ln>
              <a:headEnd type="oval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82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2" name="Image" descr="Image">
              <a:extLst>
                <a:ext uri="{FF2B5EF4-FFF2-40B4-BE49-F238E27FC236}">
                  <a16:creationId xmlns:a16="http://schemas.microsoft.com/office/drawing/2014/main" id="{7ED2A0FE-3C72-5987-FBA1-D8BC9105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295" t="12217" r="-3306" b="10755"/>
            <a:stretch/>
          </p:blipFill>
          <p:spPr>
            <a:xfrm>
              <a:off x="285480" y="3225489"/>
              <a:ext cx="2298875" cy="224028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302882-5A07-6CFB-5836-F126B3CE3B6B}"/>
              </a:ext>
            </a:extLst>
          </p:cNvPr>
          <p:cNvGrpSpPr/>
          <p:nvPr/>
        </p:nvGrpSpPr>
        <p:grpSpPr>
          <a:xfrm>
            <a:off x="8074332" y="3391882"/>
            <a:ext cx="3418387" cy="2240280"/>
            <a:chOff x="8074332" y="3391882"/>
            <a:chExt cx="3418387" cy="2240280"/>
          </a:xfrm>
        </p:grpSpPr>
        <p:sp>
          <p:nvSpPr>
            <p:cNvPr id="29" name="Connection Line">
              <a:extLst>
                <a:ext uri="{FF2B5EF4-FFF2-40B4-BE49-F238E27FC236}">
                  <a16:creationId xmlns:a16="http://schemas.microsoft.com/office/drawing/2014/main" id="{C835EB3E-6F83-9A2A-3B54-231B6E898961}"/>
                </a:ext>
              </a:extLst>
            </p:cNvPr>
            <p:cNvSpPr/>
            <p:nvPr/>
          </p:nvSpPr>
          <p:spPr>
            <a:xfrm>
              <a:off x="8074332" y="4345629"/>
              <a:ext cx="1055861" cy="303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ln>
              <a:headEnd type="oval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82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821C90AF-AD62-0782-5994-0ADDFE6AC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477" t="12348" b="11631"/>
            <a:stretch/>
          </p:blipFill>
          <p:spPr>
            <a:xfrm>
              <a:off x="9253323" y="3391882"/>
              <a:ext cx="2239396" cy="224028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829CB6-7F92-15DD-03B4-0976FC28C930}"/>
              </a:ext>
            </a:extLst>
          </p:cNvPr>
          <p:cNvGrpSpPr/>
          <p:nvPr/>
        </p:nvGrpSpPr>
        <p:grpSpPr>
          <a:xfrm>
            <a:off x="8210550" y="5828120"/>
            <a:ext cx="3890293" cy="379912"/>
            <a:chOff x="8210550" y="5828120"/>
            <a:chExt cx="3890293" cy="379912"/>
          </a:xfrm>
        </p:grpSpPr>
        <p:sp>
          <p:nvSpPr>
            <p:cNvPr id="35" name="no adaptation baseline">
              <a:extLst>
                <a:ext uri="{FF2B5EF4-FFF2-40B4-BE49-F238E27FC236}">
                  <a16:creationId xmlns:a16="http://schemas.microsoft.com/office/drawing/2014/main" id="{D7D3D695-7C86-0452-80A9-65BAE491D2DF}"/>
                </a:ext>
              </a:extLst>
            </p:cNvPr>
            <p:cNvSpPr txBox="1"/>
            <p:nvPr/>
          </p:nvSpPr>
          <p:spPr>
            <a:xfrm>
              <a:off x="9225376" y="5828120"/>
              <a:ext cx="2875467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Thin"/>
                  <a:ea typeface="Helvetica Neue Thin"/>
                  <a:sym typeface="Helvetica Neue Thin"/>
                </a:rPr>
                <a:t>random guessing baseline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Helvetica Neue Thin"/>
                <a:ea typeface="Helvetica Neue Thin"/>
                <a:sym typeface="Helvetica Neue Thin"/>
              </a:endParaRPr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35DEC54D-53BC-3468-F986-E63091442C36}"/>
                </a:ext>
              </a:extLst>
            </p:cNvPr>
            <p:cNvSpPr/>
            <p:nvPr/>
          </p:nvSpPr>
          <p:spPr>
            <a:xfrm>
              <a:off x="8210550" y="6018076"/>
              <a:ext cx="943625" cy="1"/>
            </a:xfrm>
            <a:prstGeom prst="line">
              <a:avLst/>
            </a:prstGeom>
            <a:ln w="12700">
              <a:solidFill>
                <a:schemeClr val="tx1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9CBBAD-954C-1B5C-AFA0-D506620C0F4B}"/>
              </a:ext>
            </a:extLst>
          </p:cNvPr>
          <p:cNvGrpSpPr/>
          <p:nvPr/>
        </p:nvGrpSpPr>
        <p:grpSpPr>
          <a:xfrm>
            <a:off x="8210551" y="4427002"/>
            <a:ext cx="3746694" cy="687689"/>
            <a:chOff x="8210551" y="4427002"/>
            <a:chExt cx="3746694" cy="687689"/>
          </a:xfrm>
        </p:grpSpPr>
        <p:sp>
          <p:nvSpPr>
            <p:cNvPr id="37" name="model trained only on histopathology images">
              <a:extLst>
                <a:ext uri="{FF2B5EF4-FFF2-40B4-BE49-F238E27FC236}">
                  <a16:creationId xmlns:a16="http://schemas.microsoft.com/office/drawing/2014/main" id="{5B094D79-F0FA-51C1-4F63-D3F1E2C037CA}"/>
                </a:ext>
              </a:extLst>
            </p:cNvPr>
            <p:cNvSpPr txBox="1"/>
            <p:nvPr/>
          </p:nvSpPr>
          <p:spPr>
            <a:xfrm>
              <a:off x="9227937" y="4427002"/>
              <a:ext cx="2729308" cy="6876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35719" tIns="35719" rIns="35719" bIns="35719" anchor="ctr">
              <a:spAutoFit/>
            </a:bodyPr>
            <a:lstStyle>
              <a:lvl1pPr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Thin"/>
                  <a:ea typeface="Helvetica Neue Thin"/>
                  <a:sym typeface="Helvetica Neue Thin"/>
                </a:rPr>
                <a:t>model trained only on histopathology images</a:t>
              </a:r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78F1402B-6E58-D9C5-855D-B34FCE6AE302}"/>
                </a:ext>
              </a:extLst>
            </p:cNvPr>
            <p:cNvSpPr/>
            <p:nvPr/>
          </p:nvSpPr>
          <p:spPr>
            <a:xfrm>
              <a:off x="8210551" y="4770845"/>
              <a:ext cx="943624" cy="2"/>
            </a:xfrm>
            <a:prstGeom prst="line">
              <a:avLst/>
            </a:prstGeom>
            <a:ln w="12700">
              <a:solidFill>
                <a:schemeClr val="tx1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42" name="accuracy">
            <a:extLst>
              <a:ext uri="{FF2B5EF4-FFF2-40B4-BE49-F238E27FC236}">
                <a16:creationId xmlns:a16="http://schemas.microsoft.com/office/drawing/2014/main" id="{8B7D3458-7F31-B2D6-7A41-B768CC019AD7}"/>
              </a:ext>
            </a:extLst>
          </p:cNvPr>
          <p:cNvSpPr/>
          <p:nvPr/>
        </p:nvSpPr>
        <p:spPr>
          <a:xfrm>
            <a:off x="3238150" y="6423184"/>
            <a:ext cx="5622514" cy="31319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>
              <a:defRPr sz="30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0"/>
                <a:solidFill>
                  <a:srgbClr val="F5F2F1"/>
                </a:solidFill>
                <a:effectLst>
                  <a:outerShdw blurRad="38100" dist="19050" dir="2700000" algn="tl" rotWithShape="0">
                    <a:srgbClr val="3D241E">
                      <a:alpha val="40000"/>
                    </a:srgbClr>
                  </a:outerShdw>
                </a:effectLst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rPr>
              <a:t>Flow Step</a:t>
            </a:r>
            <a:endParaRPr kumimoji="0" sz="1800" b="1" i="0" u="none" strike="noStrike" kern="1200" cap="none" spc="0" normalizeH="0" baseline="0" noProof="0">
              <a:ln w="0"/>
              <a:solidFill>
                <a:srgbClr val="F5F2F1"/>
              </a:solidFill>
              <a:effectLst>
                <a:outerShdw blurRad="38100" dist="19050" dir="2700000" algn="tl" rotWithShape="0">
                  <a:srgbClr val="3D241E">
                    <a:alpha val="40000"/>
                  </a:srgbClr>
                </a:outerShdw>
              </a:effectLst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 Thi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376C0-6C58-2827-5E51-BF78FE741E9B}"/>
              </a:ext>
            </a:extLst>
          </p:cNvPr>
          <p:cNvGrpSpPr/>
          <p:nvPr/>
        </p:nvGrpSpPr>
        <p:grpSpPr>
          <a:xfrm>
            <a:off x="4208748" y="1841360"/>
            <a:ext cx="3697007" cy="407144"/>
            <a:chOff x="3821267" y="1886116"/>
            <a:chExt cx="3697007" cy="407144"/>
          </a:xfrm>
        </p:grpSpPr>
        <p:sp>
          <p:nvSpPr>
            <p:cNvPr id="14" name="Connection Line">
              <a:extLst>
                <a:ext uri="{FF2B5EF4-FFF2-40B4-BE49-F238E27FC236}">
                  <a16:creationId xmlns:a16="http://schemas.microsoft.com/office/drawing/2014/main" id="{185CD8FA-0E48-554C-F5D1-54377A2E9BEA}"/>
                </a:ext>
              </a:extLst>
            </p:cNvPr>
            <p:cNvSpPr/>
            <p:nvPr/>
          </p:nvSpPr>
          <p:spPr>
            <a:xfrm rot="10800000" flipH="1" flipV="1">
              <a:off x="4004278" y="2293260"/>
              <a:ext cx="351399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ln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82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Dataset of Interest: Cameylon17 histopathology">
              <a:extLst>
                <a:ext uri="{FF2B5EF4-FFF2-40B4-BE49-F238E27FC236}">
                  <a16:creationId xmlns:a16="http://schemas.microsoft.com/office/drawing/2014/main" id="{E73844C3-9FEE-5059-D603-018CB8549715}"/>
                </a:ext>
              </a:extLst>
            </p:cNvPr>
            <p:cNvSpPr txBox="1"/>
            <p:nvPr/>
          </p:nvSpPr>
          <p:spPr>
            <a:xfrm>
              <a:off x="3821267" y="1886116"/>
              <a:ext cx="3496158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Helvetica Neue Thin"/>
                  <a:ea typeface="Helvetica Neue Thin"/>
                  <a:sym typeface="Helvetica Neue Thin"/>
                </a:rPr>
                <a:t>'Flow’ towards CIFAR10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2B1720-4C0A-A6F2-1753-012B039F9DF7}"/>
              </a:ext>
            </a:extLst>
          </p:cNvPr>
          <p:cNvGrpSpPr/>
          <p:nvPr/>
        </p:nvGrpSpPr>
        <p:grpSpPr>
          <a:xfrm>
            <a:off x="7162347" y="1419633"/>
            <a:ext cx="1546827" cy="665310"/>
            <a:chOff x="7315538" y="1668699"/>
            <a:chExt cx="1546827" cy="665310"/>
          </a:xfrm>
        </p:grpSpPr>
        <p:sp>
          <p:nvSpPr>
            <p:cNvPr id="28" name="Dataset of Interest: Cameylon17 histopathology">
              <a:extLst>
                <a:ext uri="{FF2B5EF4-FFF2-40B4-BE49-F238E27FC236}">
                  <a16:creationId xmlns:a16="http://schemas.microsoft.com/office/drawing/2014/main" id="{0655E95A-E8A2-782C-8B83-6705C0D44A53}"/>
                </a:ext>
              </a:extLst>
            </p:cNvPr>
            <p:cNvSpPr txBox="1"/>
            <p:nvPr/>
          </p:nvSpPr>
          <p:spPr>
            <a:xfrm>
              <a:off x="7315538" y="1668699"/>
              <a:ext cx="1376543" cy="3799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Predict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</p:txBody>
        </p:sp>
        <p:pic>
          <p:nvPicPr>
            <p:cNvPr id="55" name="Graphic 54" descr="Back outline">
              <a:extLst>
                <a:ext uri="{FF2B5EF4-FFF2-40B4-BE49-F238E27FC236}">
                  <a16:creationId xmlns:a16="http://schemas.microsoft.com/office/drawing/2014/main" id="{5CE1B38D-AEEA-1167-1651-6CDF3D8E6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6185878" flipV="1">
              <a:off x="8235635" y="1707279"/>
              <a:ext cx="626730" cy="626730"/>
            </a:xfrm>
            <a:prstGeom prst="rect">
              <a:avLst/>
            </a:prstGeom>
          </p:spPr>
        </p:pic>
      </p:grpSp>
      <p:sp>
        <p:nvSpPr>
          <p:cNvPr id="13" name="accuracy">
            <a:extLst>
              <a:ext uri="{FF2B5EF4-FFF2-40B4-BE49-F238E27FC236}">
                <a16:creationId xmlns:a16="http://schemas.microsoft.com/office/drawing/2014/main" id="{D79787BD-C151-06D4-0DBA-823D26212972}"/>
              </a:ext>
            </a:extLst>
          </p:cNvPr>
          <p:cNvSpPr/>
          <p:nvPr/>
        </p:nvSpPr>
        <p:spPr>
          <a:xfrm rot="16200000">
            <a:off x="2058326" y="4917972"/>
            <a:ext cx="2992306" cy="39673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5719" tIns="35719" rIns="35719" bIns="35719" anchor="ctr"/>
          <a:lstStyle>
            <a:lvl1pPr>
              <a:defRPr sz="30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0"/>
                <a:solidFill>
                  <a:srgbClr val="F5F2F1"/>
                </a:solidFill>
                <a:effectLst>
                  <a:outerShdw blurRad="38100" dist="19050" dir="2700000" algn="tl" rotWithShape="0">
                    <a:srgbClr val="3D241E">
                      <a:alpha val="40000"/>
                    </a:srgbClr>
                  </a:outerShdw>
                </a:effectLst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rPr>
              <a:t>Frozen Model Accuracy</a:t>
            </a:r>
            <a:endParaRPr kumimoji="0" sz="1800" b="1" i="0" u="none" strike="noStrike" kern="1200" cap="none" spc="0" normalizeH="0" baseline="0" noProof="0">
              <a:ln w="0"/>
              <a:solidFill>
                <a:srgbClr val="F5F2F1"/>
              </a:solidFill>
              <a:effectLst>
                <a:outerShdw blurRad="38100" dist="19050" dir="2700000" algn="tl" rotWithShape="0">
                  <a:srgbClr val="3D241E">
                    <a:alpha val="40000"/>
                  </a:srgbClr>
                </a:outerShdw>
              </a:effectLst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Helvetica Neue Thin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9D633A-8C81-9AD6-D14E-BB88FA8101D0}"/>
              </a:ext>
            </a:extLst>
          </p:cNvPr>
          <p:cNvSpPr/>
          <p:nvPr/>
        </p:nvSpPr>
        <p:spPr bwMode="auto">
          <a:xfrm>
            <a:off x="3005999" y="3228096"/>
            <a:ext cx="5763905" cy="36215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984047-3ECE-5DE5-9152-D5D02502C14C}"/>
              </a:ext>
            </a:extLst>
          </p:cNvPr>
          <p:cNvGrpSpPr/>
          <p:nvPr/>
        </p:nvGrpSpPr>
        <p:grpSpPr>
          <a:xfrm>
            <a:off x="4976689" y="2395431"/>
            <a:ext cx="2185658" cy="3116543"/>
            <a:chOff x="4976689" y="2395431"/>
            <a:chExt cx="2185658" cy="3116543"/>
          </a:xfrm>
        </p:grpSpPr>
        <p:sp>
          <p:nvSpPr>
            <p:cNvPr id="30" name="Connection Line">
              <a:extLst>
                <a:ext uri="{FF2B5EF4-FFF2-40B4-BE49-F238E27FC236}">
                  <a16:creationId xmlns:a16="http://schemas.microsoft.com/office/drawing/2014/main" id="{64DB90FC-3F62-A47A-A41B-70E408F1BC8D}"/>
                </a:ext>
              </a:extLst>
            </p:cNvPr>
            <p:cNvSpPr/>
            <p:nvPr/>
          </p:nvSpPr>
          <p:spPr>
            <a:xfrm>
              <a:off x="6091646" y="4612617"/>
              <a:ext cx="1" cy="899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ln>
              <a:headEnd type="oval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82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3" name="Image" descr="Image">
              <a:extLst>
                <a:ext uri="{FF2B5EF4-FFF2-40B4-BE49-F238E27FC236}">
                  <a16:creationId xmlns:a16="http://schemas.microsoft.com/office/drawing/2014/main" id="{90BE8902-063E-6C83-AAB4-D0FC2901C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999" t="12372" b="10937"/>
            <a:stretch/>
          </p:blipFill>
          <p:spPr>
            <a:xfrm>
              <a:off x="4976689" y="2395431"/>
              <a:ext cx="2185658" cy="224092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2966E1-630C-7F98-3E6F-18B8E79F8E44}"/>
              </a:ext>
            </a:extLst>
          </p:cNvPr>
          <p:cNvSpPr/>
          <p:nvPr/>
        </p:nvSpPr>
        <p:spPr bwMode="auto">
          <a:xfrm>
            <a:off x="9398345" y="4600075"/>
            <a:ext cx="877579" cy="877579"/>
          </a:xfrm>
          <a:prstGeom prst="round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D654E7-E2F4-1049-88D8-CF23006C4DDF}"/>
              </a:ext>
            </a:extLst>
          </p:cNvPr>
          <p:cNvSpPr/>
          <p:nvPr/>
        </p:nvSpPr>
        <p:spPr bwMode="auto">
          <a:xfrm>
            <a:off x="5139864" y="3619253"/>
            <a:ext cx="877579" cy="877579"/>
          </a:xfrm>
          <a:prstGeom prst="round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82A79D2-7182-6A7B-5017-90930E7BB6E7}"/>
              </a:ext>
            </a:extLst>
          </p:cNvPr>
          <p:cNvSpPr/>
          <p:nvPr/>
        </p:nvSpPr>
        <p:spPr bwMode="auto">
          <a:xfrm>
            <a:off x="450511" y="4437746"/>
            <a:ext cx="877579" cy="877579"/>
          </a:xfrm>
          <a:prstGeom prst="round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4D115-4ED0-DAD7-909C-A7BC69DF3C66}"/>
              </a:ext>
            </a:extLst>
          </p:cNvPr>
          <p:cNvSpPr txBox="1"/>
          <p:nvPr/>
        </p:nvSpPr>
        <p:spPr>
          <a:xfrm>
            <a:off x="13650686" y="73152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3F4D6-292D-EC21-7E4D-FD8FA3A84415}"/>
              </a:ext>
            </a:extLst>
          </p:cNvPr>
          <p:cNvSpPr txBox="1"/>
          <p:nvPr/>
        </p:nvSpPr>
        <p:spPr>
          <a:xfrm>
            <a:off x="15431784" y="335964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27E805DC-6E51-41E8-5CBE-01E0B8EE5D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53" y="2075223"/>
            <a:ext cx="317634" cy="36576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4D1D22B0-1CA7-70DD-CBEB-BF632C96EB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6" y="2057598"/>
            <a:ext cx="317634" cy="365760"/>
          </a:xfrm>
          <a:prstGeom prst="rect">
            <a:avLst/>
          </a:prstGeom>
        </p:spPr>
      </p:pic>
      <p:sp>
        <p:nvSpPr>
          <p:cNvPr id="49" name="Right Brace 48">
            <a:extLst>
              <a:ext uri="{FF2B5EF4-FFF2-40B4-BE49-F238E27FC236}">
                <a16:creationId xmlns:a16="http://schemas.microsoft.com/office/drawing/2014/main" id="{77320BC1-831B-36DC-93AF-B21B01D955FD}"/>
              </a:ext>
            </a:extLst>
          </p:cNvPr>
          <p:cNvSpPr/>
          <p:nvPr/>
        </p:nvSpPr>
        <p:spPr>
          <a:xfrm>
            <a:off x="3555888" y="1686412"/>
            <a:ext cx="165132" cy="1167339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71A504-8972-42DA-AA0A-C59A1AAFE52A}"/>
              </a:ext>
            </a:extLst>
          </p:cNvPr>
          <p:cNvGrpSpPr/>
          <p:nvPr/>
        </p:nvGrpSpPr>
        <p:grpSpPr>
          <a:xfrm>
            <a:off x="8342442" y="1365343"/>
            <a:ext cx="3794438" cy="1960081"/>
            <a:chOff x="8342442" y="1365343"/>
            <a:chExt cx="3794438" cy="1960081"/>
          </a:xfrm>
        </p:grpSpPr>
        <p:sp>
          <p:nvSpPr>
            <p:cNvPr id="11" name="Model: deep neural net trained on CIFAR 10 (frozen)">
              <a:extLst>
                <a:ext uri="{FF2B5EF4-FFF2-40B4-BE49-F238E27FC236}">
                  <a16:creationId xmlns:a16="http://schemas.microsoft.com/office/drawing/2014/main" id="{F9DD1755-DFA5-F330-7989-BAFF9EB400CB}"/>
                </a:ext>
              </a:extLst>
            </p:cNvPr>
            <p:cNvSpPr txBox="1"/>
            <p:nvPr/>
          </p:nvSpPr>
          <p:spPr>
            <a:xfrm>
              <a:off x="8342442" y="2781236"/>
              <a:ext cx="3758401" cy="5441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Light"/>
                </a:rPr>
                <a:t>Model</a:t>
              </a: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Thin"/>
                </a:rPr>
                <a:t>: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Thin"/>
                </a:rPr>
                <a:t>NN</a:t>
              </a:r>
              <a:r>
                <a: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Helvetica Neue Thin"/>
                </a:rPr>
                <a:t> trained on CIFAR 10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Thin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 kumimoji="0" sz="1800" b="0" i="1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Helvetica Neue Thin"/>
                </a:rPr>
                <a:t> (</a:t>
              </a:r>
              <a:r>
                <a:rPr kumimoji="0" sz="1800" b="0" i="1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Helvetica Neue"/>
                </a:rPr>
                <a:t>frozen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Helvetica Neue"/>
                </a:rPr>
                <a:t> after pre-training</a:t>
              </a:r>
              <a:r>
                <a:rPr kumimoji="0" sz="1800" b="0" i="1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Helvetica Neue Thin"/>
                </a:rPr>
                <a:t>)</a:t>
              </a:r>
            </a:p>
          </p:txBody>
        </p:sp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ACA8E92F-5A3F-EC36-5715-AE244BA4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0080344" y="1727532"/>
              <a:ext cx="2056536" cy="842609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1807A9F-BC9B-6B4B-0821-4E68DAC8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8669032" y="1365343"/>
              <a:ext cx="1233765" cy="1368973"/>
            </a:xfrm>
            <a:prstGeom prst="rect">
              <a:avLst/>
            </a:prstGeom>
          </p:spPr>
        </p:pic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563F3573-1F47-97F9-CD58-CC457C71C932}"/>
                </a:ext>
              </a:extLst>
            </p:cNvPr>
            <p:cNvSpPr/>
            <p:nvPr/>
          </p:nvSpPr>
          <p:spPr>
            <a:xfrm rot="10800000">
              <a:off x="9887213" y="1786155"/>
              <a:ext cx="165132" cy="778790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3B9B959-CB77-520F-DCD3-1663B3B14550}"/>
              </a:ext>
            </a:extLst>
          </p:cNvPr>
          <p:cNvSpPr txBox="1"/>
          <p:nvPr/>
        </p:nvSpPr>
        <p:spPr>
          <a:xfrm>
            <a:off x="2732049" y="3847171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BAFE8B3-A6D9-0096-4ABE-4A760E3554DE}"/>
              </a:ext>
            </a:extLst>
          </p:cNvPr>
          <p:cNvCxnSpPr>
            <a:cxnSpLocks/>
          </p:cNvCxnSpPr>
          <p:nvPr/>
        </p:nvCxnSpPr>
        <p:spPr>
          <a:xfrm flipV="1">
            <a:off x="4036243" y="2493642"/>
            <a:ext cx="0" cy="1470643"/>
          </a:xfrm>
          <a:prstGeom prst="line">
            <a:avLst/>
          </a:prstGeom>
          <a:ln>
            <a:prstDash val="sysDash"/>
            <a:headEnd type="none" w="lg" len="med"/>
            <a:tailEnd type="stealth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B497EF-C765-302B-B7FF-C7AB0934D74D}"/>
              </a:ext>
            </a:extLst>
          </p:cNvPr>
          <p:cNvCxnSpPr>
            <a:cxnSpLocks/>
          </p:cNvCxnSpPr>
          <p:nvPr/>
        </p:nvCxnSpPr>
        <p:spPr>
          <a:xfrm flipV="1">
            <a:off x="8179494" y="2493642"/>
            <a:ext cx="0" cy="1470643"/>
          </a:xfrm>
          <a:prstGeom prst="line">
            <a:avLst/>
          </a:prstGeom>
          <a:ln>
            <a:prstDash val="sysDash"/>
            <a:headEnd type="none" w="lg" len="med"/>
            <a:tailEnd type="stealth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1EEA4-81FE-C3DD-8D82-9F991BA885A9}"/>
              </a:ext>
            </a:extLst>
          </p:cNvPr>
          <p:cNvSpPr/>
          <p:nvPr/>
        </p:nvSpPr>
        <p:spPr bwMode="auto">
          <a:xfrm>
            <a:off x="8634966" y="3416331"/>
            <a:ext cx="3398249" cy="3177651"/>
          </a:xfrm>
          <a:prstGeom prst="rect">
            <a:avLst/>
          </a:prstGeom>
          <a:solidFill>
            <a:schemeClr val="tx1">
              <a:alpha val="0"/>
            </a:schemeClr>
          </a:solidFill>
          <a:ln w="63500">
            <a:solidFill>
              <a:schemeClr val="tx1">
                <a:alpha val="24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Takeaway: </a:t>
            </a:r>
          </a:p>
          <a:p>
            <a:pPr marL="0" marR="0" lvl="0" indent="0" algn="ctr" defTabSz="91436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can be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ED675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repurposed without modifying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them!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8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8" grpId="0" animBg="1"/>
      <p:bldP spid="6" grpId="0" animBg="1"/>
      <p:bldP spid="6" grpId="1" animBg="1"/>
      <p:bldP spid="15" grpId="0" animBg="1"/>
      <p:bldP spid="15" grpId="1" animBg="1"/>
      <p:bldP spid="17" grpId="0" animBg="1"/>
      <p:bldP spid="17" grpId="1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27FB2C-10E9-6012-ABCF-4BB47C061C1B}"/>
              </a:ext>
            </a:extLst>
          </p:cNvPr>
          <p:cNvGrpSpPr/>
          <p:nvPr/>
        </p:nvGrpSpPr>
        <p:grpSpPr>
          <a:xfrm>
            <a:off x="4653736" y="3017709"/>
            <a:ext cx="2663233" cy="1659685"/>
            <a:chOff x="5283323" y="4821421"/>
            <a:chExt cx="2663233" cy="16596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20D7DC-1AE9-7755-0FB1-0407150858C2}"/>
                    </a:ext>
                  </a:extLst>
                </p:cNvPr>
                <p:cNvSpPr txBox="1"/>
                <p:nvPr/>
              </p:nvSpPr>
              <p:spPr>
                <a:xfrm>
                  <a:off x="5283323" y="4821421"/>
                  <a:ext cx="1704356" cy="16596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0" lang="en-US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en-US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ℒ</m:t>
                            </m:r>
                            <m:d>
                              <m:dPr>
                                <m:ctrlPr>
                                  <a:rPr kumimoji="0" lang="en-US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gradFill>
                                      <a:gsLst>
                                        <a:gs pos="2917">
                                          <a:srgbClr val="F5F2F1"/>
                                        </a:gs>
                                        <a:gs pos="30000">
                                          <a:srgbClr val="F5F2F1"/>
                                        </a:gs>
                                      </a:gsLst>
                                      <a:lin ang="5400000" scaled="0"/>
                                    </a:gra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kumimoji="0" lang="en-US" sz="4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gradFill>
                                          <a:gsLst>
                                            <a:gs pos="2917">
                                              <a:srgbClr val="F5F2F1"/>
                                            </a:gs>
                                            <a:gs pos="30000">
                                              <a:srgbClr val="F5F2F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</m:e>
                            </m:d>
                            <m:r>
                              <m:rPr>
                                <m:nor/>
                              </m:rPr>
                              <a:rPr kumimoji="0" lang="en-US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gradFill>
                                  <a:gsLst>
                                    <a:gs pos="2917">
                                      <a:srgbClr val="F5F2F1"/>
                                    </a:gs>
                                    <a:gs pos="30000">
                                      <a:srgbClr val="F5F2F1"/>
                                    </a:gs>
                                  </a:gsLst>
                                  <a:lin ang="5400000" scaled="0"/>
                                </a:gradFill>
                                <a:effectLst/>
                                <a:uLnTx/>
                                <a:uFillTx/>
                                <a:latin typeface="Segoe UI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kumimoji="0" lang="en-US" sz="4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20D7DC-1AE9-7755-0FB1-040715085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323" y="4821421"/>
                  <a:ext cx="1704356" cy="1659685"/>
                </a:xfrm>
                <a:prstGeom prst="rect">
                  <a:avLst/>
                </a:prstGeom>
                <a:blipFill>
                  <a:blip r:embed="rId4"/>
                  <a:stretch>
                    <a:fillRect r="-6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8DA408C2-7908-11E9-4EF5-C1B8F214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154" y="5951280"/>
              <a:ext cx="420043" cy="483686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85A6FB10-2901-9FF6-F913-C23BC9BD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502" y="5137082"/>
              <a:ext cx="893054" cy="102836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F3082A-A82B-B9BB-8869-897B3E11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Learning Tasks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4E01A2D-B897-545A-4631-C72A94E5B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19656" y="1886993"/>
            <a:ext cx="3952683" cy="420624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2F74709-322B-9646-F997-8CC72DCD9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3464" y="1583753"/>
            <a:ext cx="1360170" cy="17030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A462996-A04D-CD0D-EF17-9211DDDBB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6689" y="4940574"/>
            <a:ext cx="1234440" cy="16459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46896-8858-A38B-8076-0F2B5F4FD1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121" y="3203706"/>
            <a:ext cx="1234440" cy="16573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CB2871-BB2F-341B-2C97-16CC0495E4E9}"/>
              </a:ext>
            </a:extLst>
          </p:cNvPr>
          <p:cNvCxnSpPr>
            <a:cxnSpLocks/>
          </p:cNvCxnSpPr>
          <p:nvPr/>
        </p:nvCxnSpPr>
        <p:spPr>
          <a:xfrm>
            <a:off x="3238500" y="2275252"/>
            <a:ext cx="7747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C8CDEC-D2E1-3DC1-B85E-CD635B54116E}"/>
              </a:ext>
            </a:extLst>
          </p:cNvPr>
          <p:cNvCxnSpPr>
            <a:cxnSpLocks/>
          </p:cNvCxnSpPr>
          <p:nvPr/>
        </p:nvCxnSpPr>
        <p:spPr>
          <a:xfrm>
            <a:off x="1783464" y="3810401"/>
            <a:ext cx="214651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oval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8C370CBB-5F02-9E42-6BF9-442AACD42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2148" y="1696061"/>
            <a:ext cx="1234440" cy="1657350"/>
          </a:xfrm>
          <a:prstGeom prst="rect">
            <a:avLst/>
          </a:prstGeom>
        </p:spPr>
      </p:pic>
      <p:pic>
        <p:nvPicPr>
          <p:cNvPr id="33" name="Graphic 32">
            <a:hlinkClick r:id="" action="ppaction://noaction"/>
            <a:extLst>
              <a:ext uri="{FF2B5EF4-FFF2-40B4-BE49-F238E27FC236}">
                <a16:creationId xmlns:a16="http://schemas.microsoft.com/office/drawing/2014/main" id="{080451BC-A925-C0E4-7B77-F591AD89A8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08536" y="3197960"/>
            <a:ext cx="1714500" cy="16459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1317D25-C1C5-9E69-5390-0EAA8E28E8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82165" y="4940574"/>
            <a:ext cx="1463040" cy="16459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B392F83-FC06-8053-1070-E86C4C690064}"/>
              </a:ext>
            </a:extLst>
          </p:cNvPr>
          <p:cNvGrpSpPr/>
          <p:nvPr/>
        </p:nvGrpSpPr>
        <p:grpSpPr>
          <a:xfrm>
            <a:off x="4240030" y="2242659"/>
            <a:ext cx="3755722" cy="3494908"/>
            <a:chOff x="14276237" y="5735869"/>
            <a:chExt cx="3755722" cy="349490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BADD4B0-F720-FB47-997F-7E38536F20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344711" y="5821393"/>
              <a:ext cx="3618775" cy="3323860"/>
            </a:xfrm>
            <a:prstGeom prst="roundRect">
              <a:avLst>
                <a:gd name="adj" fmla="val 7348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A210D96-C0EC-F2CE-C2FA-1FA35654A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4276237" y="5735869"/>
              <a:ext cx="3755722" cy="349490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9E57D3-2906-62E4-02FC-0CD3D8777455}"/>
              </a:ext>
            </a:extLst>
          </p:cNvPr>
          <p:cNvGrpSpPr/>
          <p:nvPr/>
        </p:nvGrpSpPr>
        <p:grpSpPr>
          <a:xfrm>
            <a:off x="4261958" y="2198016"/>
            <a:ext cx="3810381" cy="3584194"/>
            <a:chOff x="15074438" y="-2390188"/>
            <a:chExt cx="3810381" cy="3584194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301A2CB-8ADA-41CD-D68C-BEE6D3757B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074438" y="-2260799"/>
              <a:ext cx="3618775" cy="3323860"/>
            </a:xfrm>
            <a:prstGeom prst="roundRect">
              <a:avLst>
                <a:gd name="adj" fmla="val 7348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452CEBF-5B55-8353-6169-3506C72D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074438" y="-2390188"/>
              <a:ext cx="3810381" cy="35841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141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BFAB7-E600-F544-A3E6-F8B74BBA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in the Space of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4D115-4ED0-DAD7-909C-A7BC69DF3C66}"/>
              </a:ext>
            </a:extLst>
          </p:cNvPr>
          <p:cNvSpPr txBox="1"/>
          <p:nvPr/>
        </p:nvSpPr>
        <p:spPr>
          <a:xfrm>
            <a:off x="13650686" y="73152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3F4D6-292D-EC21-7E4D-FD8FA3A84415}"/>
              </a:ext>
            </a:extLst>
          </p:cNvPr>
          <p:cNvSpPr txBox="1"/>
          <p:nvPr/>
        </p:nvSpPr>
        <p:spPr>
          <a:xfrm>
            <a:off x="15431784" y="335964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64EF788-C02D-A7B7-2271-33DB2F95C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1620127"/>
            <a:ext cx="3367793" cy="3617746"/>
          </a:xfrm>
          <a:prstGeom prst="rect">
            <a:avLst/>
          </a:prstGeom>
        </p:spPr>
      </p:pic>
      <p:pic>
        <p:nvPicPr>
          <p:cNvPr id="46" name="Picture 45" descr="A picture containing screenshot, line, astronomy&#10;&#10;Description automatically generated">
            <a:extLst>
              <a:ext uri="{FF2B5EF4-FFF2-40B4-BE49-F238E27FC236}">
                <a16:creationId xmlns:a16="http://schemas.microsoft.com/office/drawing/2014/main" id="{685BD981-0A7E-AA89-2A45-84F0356FB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78" y="1170533"/>
            <a:ext cx="6141528" cy="45169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7F2226-6E55-6250-98D6-3EC865402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929" y="2560320"/>
            <a:ext cx="2208458" cy="199610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AB9127F-115E-A455-C660-9602BB9B3E88}"/>
              </a:ext>
            </a:extLst>
          </p:cNvPr>
          <p:cNvSpPr/>
          <p:nvPr/>
        </p:nvSpPr>
        <p:spPr bwMode="auto">
          <a:xfrm>
            <a:off x="861034" y="5666303"/>
            <a:ext cx="3132943" cy="995066"/>
          </a:xfrm>
          <a:prstGeom prst="rect">
            <a:avLst/>
          </a:prstGeom>
          <a:solidFill>
            <a:schemeClr val="tx1">
              <a:alpha val="20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tima" panose="02000503060000020004" pitchFamily="2" charset="0"/>
                <a:ea typeface="Segoe UI" pitchFamily="34" charset="0"/>
                <a:cs typeface="Segoe UI" pitchFamily="34" charset="0"/>
              </a:rPr>
              <a:t>Space of Datasets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(general-purpose data)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tima" panose="02000503060000020004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98C9A8-70EA-68E9-B09E-F07F7DED720C}"/>
              </a:ext>
            </a:extLst>
          </p:cNvPr>
          <p:cNvSpPr/>
          <p:nvPr/>
        </p:nvSpPr>
        <p:spPr bwMode="auto">
          <a:xfrm>
            <a:off x="4919958" y="5695751"/>
            <a:ext cx="7169543" cy="995066"/>
          </a:xfrm>
          <a:prstGeom prst="rect">
            <a:avLst/>
          </a:prstGeom>
          <a:solidFill>
            <a:srgbClr val="624D48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we ’fill gaps’ in this manifold to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D675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generalize better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’project’ into manifold to create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C34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closest training dataset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5F2F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9E8514E-2810-62F8-D1B6-206D0A5BB8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972"/>
          <a:stretch/>
        </p:blipFill>
        <p:spPr>
          <a:xfrm>
            <a:off x="9450065" y="4443657"/>
            <a:ext cx="1606160" cy="985881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F73F9800-8372-3245-DE24-C9AE464C7039}"/>
              </a:ext>
            </a:extLst>
          </p:cNvPr>
          <p:cNvSpPr/>
          <p:nvPr/>
        </p:nvSpPr>
        <p:spPr bwMode="auto">
          <a:xfrm rot="3036648">
            <a:off x="7853786" y="3716875"/>
            <a:ext cx="472440" cy="126901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71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 animBg="1"/>
      <p:bldP spid="6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BFAB7-E600-F544-A3E6-F8B74BBA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Adaptation by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4D115-4ED0-DAD7-909C-A7BC69DF3C66}"/>
              </a:ext>
            </a:extLst>
          </p:cNvPr>
          <p:cNvSpPr txBox="1"/>
          <p:nvPr/>
        </p:nvSpPr>
        <p:spPr>
          <a:xfrm>
            <a:off x="13650686" y="73152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3F4D6-292D-EC21-7E4D-FD8FA3A84415}"/>
              </a:ext>
            </a:extLst>
          </p:cNvPr>
          <p:cNvSpPr txBox="1"/>
          <p:nvPr/>
        </p:nvSpPr>
        <p:spPr>
          <a:xfrm>
            <a:off x="15431784" y="335964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A61F24-1D16-2983-6B7A-56655F793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3359649"/>
            <a:ext cx="3246120" cy="3239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563AF-CFB7-A9C9-76B6-6CEEEBE3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3077211"/>
            <a:ext cx="7772400" cy="1571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26343B-BE58-9048-03B8-61B4880A5133}"/>
                  </a:ext>
                </a:extLst>
              </p:cNvPr>
              <p:cNvSpPr txBox="1"/>
              <p:nvPr/>
            </p:nvSpPr>
            <p:spPr>
              <a:xfrm>
                <a:off x="586740" y="1442732"/>
                <a:ext cx="11257249" cy="1602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Pre-training domains: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~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. 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Target domain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~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𝑄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. </a:t>
                </a:r>
              </a:p>
              <a:p>
                <a:pPr marL="0" marR="0" lvl="0" indent="0" algn="l" defTabSz="91436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Goal: generate the dataset in ‘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ED6757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convex hull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’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closest to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. </a:t>
                </a:r>
              </a:p>
              <a:p>
                <a:pPr marL="0" marR="0" lvl="0" indent="0" algn="l" defTabSz="91436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Formalized as multi-dataset interpolations, using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D0A66B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generalized geodesics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from OT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26343B-BE58-9048-03B8-61B4880A5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" y="1442732"/>
                <a:ext cx="11257249" cy="1602939"/>
              </a:xfrm>
              <a:prstGeom prst="rect">
                <a:avLst/>
              </a:prstGeom>
              <a:blipFill>
                <a:blip r:embed="rId6"/>
                <a:stretch>
                  <a:fillRect l="-1691" b="-10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30B5188-1496-2301-FEAE-B45A2A778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515" y="5623221"/>
            <a:ext cx="6888745" cy="7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F0C748-A577-8D84-83AC-2E722D0CE538}"/>
                  </a:ext>
                </a:extLst>
              </p:cNvPr>
              <p:cNvSpPr txBox="1"/>
              <p:nvPr/>
            </p:nvSpPr>
            <p:spPr>
              <a:xfrm>
                <a:off x="4963975" y="4617569"/>
                <a:ext cx="6012543" cy="961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Want mixture weights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 minimizing 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𝑖𝑠𝑡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2EFE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2EFE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36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F2EFEE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Can’t be found directly, instead we solve: 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F0C748-A577-8D84-83AC-2E722D0C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75" y="4617569"/>
                <a:ext cx="6012543" cy="961545"/>
              </a:xfrm>
              <a:prstGeom prst="rect">
                <a:avLst/>
              </a:prstGeom>
              <a:blipFill>
                <a:blip r:embed="rId8"/>
                <a:stretch>
                  <a:fillRect l="-2737" r="-18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9AF6C12-DC13-F88B-990E-01B23DF3F52F}"/>
              </a:ext>
            </a:extLst>
          </p:cNvPr>
          <p:cNvSpPr txBox="1"/>
          <p:nvPr/>
        </p:nvSpPr>
        <p:spPr>
          <a:xfrm>
            <a:off x="7856893" y="6494054"/>
            <a:ext cx="4335107" cy="36394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6F2F2">
                    <a:alpha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[A-M &amp; Fan, UAI 2023]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17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BFAB7-E600-F544-A3E6-F8B74BBA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Adaptation by 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4D115-4ED0-DAD7-909C-A7BC69DF3C66}"/>
              </a:ext>
            </a:extLst>
          </p:cNvPr>
          <p:cNvSpPr txBox="1"/>
          <p:nvPr/>
        </p:nvSpPr>
        <p:spPr>
          <a:xfrm>
            <a:off x="13650686" y="73152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3F4D6-292D-EC21-7E4D-FD8FA3A84415}"/>
              </a:ext>
            </a:extLst>
          </p:cNvPr>
          <p:cNvSpPr txBox="1"/>
          <p:nvPr/>
        </p:nvSpPr>
        <p:spPr>
          <a:xfrm>
            <a:off x="15431784" y="335964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F5F2F1"/>
                  </a:gs>
                  <a:gs pos="30000">
                    <a:srgbClr val="F5F2F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97B21-B6EF-6EAD-659D-A2E47DCC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082" y="1773139"/>
            <a:ext cx="7491718" cy="181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66C6D-ECE0-D095-9731-BDACF8DF5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720" y="4261182"/>
            <a:ext cx="7498080" cy="2597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1DC1E-465E-E571-20E4-CAC22EB8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042" y="1540526"/>
            <a:ext cx="1371600" cy="845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BD567D-6EE4-02EE-6607-D0327A5BA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024" y="1381913"/>
            <a:ext cx="1371600" cy="845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28485C-6FB9-CCD9-BC87-14AE0FC9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60" y="3479183"/>
            <a:ext cx="1371600" cy="845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0B34D-3D45-23D9-E10D-26FF59708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396" y="3528899"/>
            <a:ext cx="1371600" cy="84508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B15F7FD-89D8-1E42-6E5E-D7E56DAA4FA2}"/>
              </a:ext>
            </a:extLst>
          </p:cNvPr>
          <p:cNvSpPr/>
          <p:nvPr/>
        </p:nvSpPr>
        <p:spPr bwMode="auto">
          <a:xfrm>
            <a:off x="799775" y="3083606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83D143-00A0-2FD7-0CE2-7C47459492DE}"/>
              </a:ext>
            </a:extLst>
          </p:cNvPr>
          <p:cNvSpPr/>
          <p:nvPr/>
        </p:nvSpPr>
        <p:spPr bwMode="auto">
          <a:xfrm>
            <a:off x="2907453" y="3175580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2B7793-9819-706D-031D-F08B145FCC62}"/>
              </a:ext>
            </a:extLst>
          </p:cNvPr>
          <p:cNvSpPr/>
          <p:nvPr/>
        </p:nvSpPr>
        <p:spPr bwMode="auto">
          <a:xfrm>
            <a:off x="1807234" y="2494846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FBF05B-7B2E-B03F-1DFB-DACC47C95D37}"/>
              </a:ext>
            </a:extLst>
          </p:cNvPr>
          <p:cNvCxnSpPr>
            <a:cxnSpLocks/>
            <a:stCxn id="17" idx="3"/>
            <a:endCxn id="15" idx="7"/>
          </p:cNvCxnSpPr>
          <p:nvPr/>
        </p:nvCxnSpPr>
        <p:spPr>
          <a:xfrm flipH="1">
            <a:off x="1033922" y="2728993"/>
            <a:ext cx="813485" cy="39478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A20773-070F-9969-B2BE-E0CBD2128269}"/>
              </a:ext>
            </a:extLst>
          </p:cNvPr>
          <p:cNvCxnSpPr>
            <a:cxnSpLocks/>
            <a:stCxn id="17" idx="5"/>
            <a:endCxn id="16" idx="0"/>
          </p:cNvCxnSpPr>
          <p:nvPr/>
        </p:nvCxnSpPr>
        <p:spPr>
          <a:xfrm>
            <a:off x="2041381" y="2728993"/>
            <a:ext cx="1003232" cy="4465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7683BC-1CDF-BEE9-5F01-F8DE9407046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1074095" y="3220766"/>
            <a:ext cx="1833358" cy="9197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C42E2D9-06AD-0B07-B666-D42040C27449}"/>
              </a:ext>
            </a:extLst>
          </p:cNvPr>
          <p:cNvSpPr/>
          <p:nvPr/>
        </p:nvSpPr>
        <p:spPr bwMode="auto">
          <a:xfrm>
            <a:off x="2457767" y="2809286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3FAECE-F9EF-1996-CC04-67CE044C81A7}"/>
              </a:ext>
            </a:extLst>
          </p:cNvPr>
          <p:cNvSpPr/>
          <p:nvPr/>
        </p:nvSpPr>
        <p:spPr bwMode="auto">
          <a:xfrm>
            <a:off x="3075317" y="2283752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1F52BA-1616-B6D2-D046-E84BBAB4E17F}"/>
              </a:ext>
            </a:extLst>
          </p:cNvPr>
          <p:cNvCxnSpPr>
            <a:cxnSpLocks/>
            <a:stCxn id="31" idx="7"/>
            <a:endCxn id="33" idx="3"/>
          </p:cNvCxnSpPr>
          <p:nvPr/>
        </p:nvCxnSpPr>
        <p:spPr>
          <a:xfrm flipV="1">
            <a:off x="2691914" y="2517899"/>
            <a:ext cx="423576" cy="33156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94594BB-F9F6-3F6E-0A3F-6BDC5B56FA87}"/>
              </a:ext>
            </a:extLst>
          </p:cNvPr>
          <p:cNvSpPr txBox="1"/>
          <p:nvPr/>
        </p:nvSpPr>
        <p:spPr>
          <a:xfrm>
            <a:off x="3450217" y="2267023"/>
            <a:ext cx="7630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MNIST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0C094-3F3C-49DF-46E5-D5CFEFA4022C}"/>
              </a:ext>
            </a:extLst>
          </p:cNvPr>
          <p:cNvSpPr txBox="1"/>
          <p:nvPr/>
        </p:nvSpPr>
        <p:spPr>
          <a:xfrm>
            <a:off x="3240765" y="3198342"/>
            <a:ext cx="8960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EMNIST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E162EC-797D-08E3-1306-6876F66EE70A}"/>
              </a:ext>
            </a:extLst>
          </p:cNvPr>
          <p:cNvSpPr txBox="1"/>
          <p:nvPr/>
        </p:nvSpPr>
        <p:spPr>
          <a:xfrm>
            <a:off x="142862" y="3053126"/>
            <a:ext cx="59792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USPS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E39595-266F-8E7C-D6B8-E888058D6973}"/>
              </a:ext>
            </a:extLst>
          </p:cNvPr>
          <p:cNvSpPr txBox="1"/>
          <p:nvPr/>
        </p:nvSpPr>
        <p:spPr>
          <a:xfrm>
            <a:off x="819834" y="2467814"/>
            <a:ext cx="9810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F-MNIST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359330-9C28-ED23-C590-A0777A319F72}"/>
              </a:ext>
            </a:extLst>
          </p:cNvPr>
          <p:cNvSpPr txBox="1"/>
          <p:nvPr/>
        </p:nvSpPr>
        <p:spPr>
          <a:xfrm>
            <a:off x="2832128" y="2759723"/>
            <a:ext cx="993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FA622D-E59B-5F93-2EFB-17CA6960655C}"/>
              </a:ext>
            </a:extLst>
          </p:cNvPr>
          <p:cNvGrpSpPr/>
          <p:nvPr/>
        </p:nvGrpSpPr>
        <p:grpSpPr>
          <a:xfrm>
            <a:off x="127798" y="4648809"/>
            <a:ext cx="4213169" cy="738664"/>
            <a:chOff x="127798" y="4648809"/>
            <a:chExt cx="4213169" cy="738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1595F6-92E5-DFFE-C312-F51BF7F74762}"/>
                </a:ext>
              </a:extLst>
            </p:cNvPr>
            <p:cNvSpPr txBox="1"/>
            <p:nvPr/>
          </p:nvSpPr>
          <p:spPr>
            <a:xfrm>
              <a:off x="127798" y="4648809"/>
              <a:ext cx="401645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Distance</a:t>
              </a: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(between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9B27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synth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D6757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target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datasets)</a:t>
              </a: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B1DAFD65-468F-5AD3-BC8F-542BE78DBF96}"/>
                </a:ext>
              </a:extLst>
            </p:cNvPr>
            <p:cNvSpPr/>
            <p:nvPr/>
          </p:nvSpPr>
          <p:spPr>
            <a:xfrm>
              <a:off x="4258550" y="4648809"/>
              <a:ext cx="82417" cy="73866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6DD044-95C4-C471-40BC-8EB4AC3CBBDF}"/>
              </a:ext>
            </a:extLst>
          </p:cNvPr>
          <p:cNvGrpSpPr/>
          <p:nvPr/>
        </p:nvGrpSpPr>
        <p:grpSpPr>
          <a:xfrm>
            <a:off x="207834" y="5763750"/>
            <a:ext cx="4121890" cy="738664"/>
            <a:chOff x="207834" y="5763750"/>
            <a:chExt cx="4121890" cy="73866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E02224-6792-21DE-5478-E16FACD54F12}"/>
                </a:ext>
              </a:extLst>
            </p:cNvPr>
            <p:cNvSpPr txBox="1"/>
            <p:nvPr/>
          </p:nvSpPr>
          <p:spPr>
            <a:xfrm>
              <a:off x="207834" y="5763750"/>
              <a:ext cx="385638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Transfer Accuracy</a:t>
              </a: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(pretrain on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9B27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synth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adapt to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ED6757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target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5F2F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B5DAFD31-F9F6-DCB3-BBF3-B07DCE439108}"/>
                </a:ext>
              </a:extLst>
            </p:cNvPr>
            <p:cNvSpPr/>
            <p:nvPr/>
          </p:nvSpPr>
          <p:spPr>
            <a:xfrm>
              <a:off x="4247307" y="5763750"/>
              <a:ext cx="82417" cy="73866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5F2F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8B87135-5838-BE2E-B365-1EA7AB6FB09F}"/>
              </a:ext>
            </a:extLst>
          </p:cNvPr>
          <p:cNvSpPr/>
          <p:nvPr/>
        </p:nvSpPr>
        <p:spPr bwMode="auto">
          <a:xfrm>
            <a:off x="4766209" y="2532809"/>
            <a:ext cx="1844984" cy="380057"/>
          </a:xfrm>
          <a:prstGeom prst="roundRect">
            <a:avLst/>
          </a:prstGeom>
          <a:noFill/>
          <a:ln w="222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0B86EB-695C-B09F-B7FC-16F08ECC7D88}"/>
              </a:ext>
            </a:extLst>
          </p:cNvPr>
          <p:cNvGrpSpPr/>
          <p:nvPr/>
        </p:nvGrpSpPr>
        <p:grpSpPr>
          <a:xfrm>
            <a:off x="5640148" y="4915536"/>
            <a:ext cx="5967179" cy="1126291"/>
            <a:chOff x="5640148" y="4915536"/>
            <a:chExt cx="5967179" cy="11262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5903B7-2D95-5649-2D70-DC7AC89BD310}"/>
                </a:ext>
              </a:extLst>
            </p:cNvPr>
            <p:cNvSpPr txBox="1"/>
            <p:nvPr/>
          </p:nvSpPr>
          <p:spPr>
            <a:xfrm>
              <a:off x="6317674" y="5233584"/>
              <a:ext cx="5289653" cy="307777"/>
            </a:xfrm>
            <a:prstGeom prst="rect">
              <a:avLst/>
            </a:prstGeom>
            <a:solidFill>
              <a:schemeClr val="accent6">
                <a:alpha val="77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D9B27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each region is a synthetic dataset we generate 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B4886FF-A18A-07BC-E5D9-5EF190D4F482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5640148" y="4915536"/>
              <a:ext cx="677526" cy="471937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 w="lg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C84BF39-79B5-A6AE-6315-B8538E168D82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5640148" y="5387473"/>
              <a:ext cx="677526" cy="654354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 w="lg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84CCA85-9C3E-51C1-9ED8-44B7083A5B0B}"/>
              </a:ext>
            </a:extLst>
          </p:cNvPr>
          <p:cNvSpPr txBox="1"/>
          <p:nvPr/>
        </p:nvSpPr>
        <p:spPr>
          <a:xfrm>
            <a:off x="4593039" y="1381913"/>
            <a:ext cx="66589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Pre-training 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9B27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synth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dataset closest to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D6757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target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5F2F1"/>
                    </a:gs>
                    <a:gs pos="3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adapting: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127A0E-6761-097F-71CD-7E7D1EB2BB08}"/>
                  </a:ext>
                </a:extLst>
              </p:cNvPr>
              <p:cNvSpPr txBox="1"/>
              <p:nvPr/>
            </p:nvSpPr>
            <p:spPr>
              <a:xfrm>
                <a:off x="4806072" y="3640493"/>
                <a:ext cx="56250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larger scale results (e.g. ImageNet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gradFill>
                          <a:gsLst>
                            <a:gs pos="2917">
                              <a:srgbClr val="F5F2F1"/>
                            </a:gs>
                            <a:gs pos="30000">
                              <a:srgbClr val="F5F2F1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 Light" panose="020B0306030504020204" pitchFamily="34" charset="0"/>
                      </a:rPr>
                      <m:t>⟺</m:t>
                    </m:r>
                  </m:oMath>
                </a14:m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F5F2F1"/>
                        </a:gs>
                        <a:gs pos="30000">
                          <a:srgbClr val="F5F2F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VTAB) on paper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127A0E-6761-097F-71CD-7E7D1EB2B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072" y="3640493"/>
                <a:ext cx="562506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35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9" grpId="0"/>
      <p:bldP spid="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3A211-876D-4209-A354-890B44BD9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6301" y="3196581"/>
            <a:ext cx="7398709" cy="461665"/>
          </a:xfrm>
        </p:spPr>
        <p:txBody>
          <a:bodyPr lIns="91440"/>
          <a:lstStyle/>
          <a:p>
            <a:r>
              <a:rPr lang="en-US" sz="3000">
                <a:ea typeface="Helvetica Neue" panose="02000503000000020004" pitchFamily="2" charset="0"/>
                <a:cs typeface="Helvetica Neue" panose="02000503000000020004" pitchFamily="2" charset="0"/>
              </a:rPr>
              <a:t>Focuses exclusively on model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D2C9F-09DC-4CBA-8C8C-1C797B86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3196581"/>
            <a:ext cx="3845271" cy="461665"/>
          </a:xfrm>
        </p:spPr>
        <p:txBody>
          <a:bodyPr/>
          <a:lstStyle/>
          <a:p>
            <a:pPr algn="r"/>
            <a:r>
              <a:rPr lang="en-US" sz="3000">
                <a:ea typeface="Helvetica Neue" panose="02000503000000020004" pitchFamily="2" charset="0"/>
                <a:cs typeface="Helvetica Neue" panose="02000503000000020004" pitchFamily="2" charset="0"/>
              </a:rPr>
              <a:t>‘Usual’ Adaptation: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FC29550-C003-4D46-878D-849DF02E8F8A}"/>
              </a:ext>
            </a:extLst>
          </p:cNvPr>
          <p:cNvSpPr txBox="1">
            <a:spLocks/>
          </p:cNvSpPr>
          <p:nvPr/>
        </p:nvSpPr>
        <p:spPr>
          <a:xfrm>
            <a:off x="4416302" y="4091931"/>
            <a:ext cx="7535066" cy="461665"/>
          </a:xfrm>
          <a:prstGeom prst="rect">
            <a:avLst/>
          </a:prstGeom>
        </p:spPr>
        <p:txBody>
          <a:bodyPr vert="horz" wrap="square" lIns="91440" tIns="0" rIns="0" bIns="0" rtlCol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5F2F1"/>
                    </a:gs>
                    <a:gs pos="10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tima" panose="0200050306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informs (or replaces!) model adaptation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88D74D8-E74D-5843-80E0-874285B537E1}"/>
              </a:ext>
            </a:extLst>
          </p:cNvPr>
          <p:cNvSpPr txBox="1">
            <a:spLocks/>
          </p:cNvSpPr>
          <p:nvPr/>
        </p:nvSpPr>
        <p:spPr>
          <a:xfrm>
            <a:off x="314326" y="4091930"/>
            <a:ext cx="3845270" cy="46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50" normalizeH="0" baseline="0" noProof="0">
                <a:ln w="3175">
                  <a:noFill/>
                </a:ln>
                <a:solidFill>
                  <a:srgbClr val="3D241E"/>
                </a:solidFill>
                <a:effectLst/>
                <a:uLnTx/>
                <a:uFillTx/>
                <a:latin typeface="Optima" panose="0200050306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Data-Centric Way: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43F897-1D63-004F-9CC3-4DFE2228301C}"/>
              </a:ext>
            </a:extLst>
          </p:cNvPr>
          <p:cNvSpPr txBox="1">
            <a:spLocks/>
          </p:cNvSpPr>
          <p:nvPr/>
        </p:nvSpPr>
        <p:spPr>
          <a:xfrm>
            <a:off x="5021212" y="4756448"/>
            <a:ext cx="6930156" cy="156350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5F2F1"/>
                    </a:gs>
                    <a:gs pos="10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Predict when and where to adapt using data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5F2F1"/>
                    </a:gs>
                    <a:gs pos="10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 the model implicitly by ‘flowing’ data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5F2F1"/>
                    </a:gs>
                    <a:gs pos="100000">
                      <a:srgbClr val="F5F2F1"/>
                    </a:gs>
                  </a:gsLst>
                  <a:lin ang="5400000" scaled="0"/>
                </a:gra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Synthesize new datasets optimized for adaptation</a:t>
            </a:r>
          </a:p>
        </p:txBody>
      </p:sp>
      <p:sp>
        <p:nvSpPr>
          <p:cNvPr id="3" name="Optimal Transport">
            <a:extLst>
              <a:ext uri="{FF2B5EF4-FFF2-40B4-BE49-F238E27FC236}">
                <a16:creationId xmlns:a16="http://schemas.microsoft.com/office/drawing/2014/main" id="{7CE23B21-367D-E8F5-AB2B-13E72F405B47}"/>
              </a:ext>
            </a:extLst>
          </p:cNvPr>
          <p:cNvSpPr txBox="1">
            <a:spLocks/>
          </p:cNvSpPr>
          <p:nvPr/>
        </p:nvSpPr>
        <p:spPr>
          <a:xfrm>
            <a:off x="4416301" y="395190"/>
            <a:ext cx="2947024" cy="707886"/>
          </a:xfrm>
          <a:prstGeom prst="rect">
            <a:avLst/>
          </a:prstGeom>
        </p:spPr>
        <p:txBody>
          <a:bodyPr vert="horz" wrap="square" lIns="91440" tIns="0" rIns="0" bIns="0" rtlCol="0" anchor="t">
            <a:spAutoFit/>
          </a:bodyPr>
          <a:lstStyle>
            <a:lvl1pPr algn="l" defTabSz="5339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79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53399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-50" normalizeH="0" baseline="0" noProof="0">
                <a:ln w="3175">
                  <a:noFill/>
                </a:ln>
                <a:solidFill>
                  <a:srgbClr val="F6F2F2"/>
                </a:solidFill>
                <a:effectLst/>
                <a:uLnTx/>
                <a:uFillTx/>
                <a:latin typeface="Optima" panose="0200050306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Messages</a:t>
            </a:r>
          </a:p>
        </p:txBody>
      </p:sp>
      <p:sp>
        <p:nvSpPr>
          <p:cNvPr id="11" name="Optimal Transport">
            <a:extLst>
              <a:ext uri="{FF2B5EF4-FFF2-40B4-BE49-F238E27FC236}">
                <a16:creationId xmlns:a16="http://schemas.microsoft.com/office/drawing/2014/main" id="{CFD65C7F-4690-2AC3-D2FF-953611CB6EFA}"/>
              </a:ext>
            </a:extLst>
          </p:cNvPr>
          <p:cNvSpPr txBox="1">
            <a:spLocks/>
          </p:cNvSpPr>
          <p:nvPr/>
        </p:nvSpPr>
        <p:spPr>
          <a:xfrm>
            <a:off x="1212572" y="395190"/>
            <a:ext cx="2947024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5339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7279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53399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-50" normalizeH="0" baseline="0" noProof="0">
                <a:ln w="3175">
                  <a:noFill/>
                </a:ln>
                <a:solidFill>
                  <a:srgbClr val="3D241E"/>
                </a:solidFill>
                <a:effectLst/>
                <a:uLnTx/>
                <a:uFillTx/>
                <a:latin typeface="Optima" panose="0200050306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Take-Home</a:t>
            </a:r>
          </a:p>
        </p:txBody>
      </p:sp>
    </p:spTree>
    <p:extLst>
      <p:ext uri="{BB962C8B-B14F-4D97-AF65-F5344CB8AC3E}">
        <p14:creationId xmlns:p14="http://schemas.microsoft.com/office/powerpoint/2010/main" val="147982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-0.2152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-3.54167E-6 -0.2152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"/>
          <p:cNvPicPr/>
          <p:nvPr/>
        </p:nvPicPr>
        <p:blipFill>
          <a:blip r:embed="rId3"/>
          <a:stretch/>
        </p:blipFill>
        <p:spPr>
          <a:xfrm>
            <a:off x="3914640" y="1401840"/>
            <a:ext cx="5442480" cy="22971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8"/>
          <p:cNvSpPr/>
          <p:nvPr/>
        </p:nvSpPr>
        <p:spPr>
          <a:xfrm>
            <a:off x="1980000" y="-5184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What this course is about</a:t>
            </a:r>
            <a:endParaRPr lang="en-US" sz="4360" b="0" strike="noStrike" spc="-1">
              <a:latin typeface="Arial"/>
            </a:endParaRPr>
          </a:p>
        </p:txBody>
      </p:sp>
      <p:sp>
        <p:nvSpPr>
          <p:cNvPr id="95" name="CustomShape 49"/>
          <p:cNvSpPr/>
          <p:nvPr/>
        </p:nvSpPr>
        <p:spPr>
          <a:xfrm>
            <a:off x="1671840" y="5862960"/>
            <a:ext cx="9221400" cy="6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752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u="sng" strike="noStrike" spc="-1">
                <a:solidFill>
                  <a:srgbClr val="0563C1"/>
                </a:solidFill>
                <a:uFillTx/>
                <a:latin typeface="Arial"/>
                <a:ea typeface="Droid Sans Fallback"/>
                <a:hlinkClick r:id="rId4"/>
              </a:rPr>
              <a:t>https://s.aolcdn.com/hss/storage/midas/cb433fb6c234b014394ad56714ceee8b/200707597/google-image-recognition-tech.jpg 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u="sng" strike="noStrike" spc="-1">
                <a:solidFill>
                  <a:srgbClr val="0563C1"/>
                </a:solidFill>
                <a:uFillTx/>
                <a:latin typeface="Arial"/>
                <a:ea typeface="Droid Sans Fallback"/>
                <a:hlinkClick r:id="rId5"/>
              </a:rPr>
              <a:t>https://cdn.shopify.com/s/files/1/0684/3445/products/Partner_AmazonEcho_small_031932b3-c31d-4977-a922-5ebbe052bad6.jpg?v=1497504913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u="sng" strike="noStrike" spc="-1">
                <a:solidFill>
                  <a:srgbClr val="0563C1"/>
                </a:solidFill>
                <a:uFillTx/>
                <a:latin typeface="Arial"/>
                <a:ea typeface="Droid Sans Fallback"/>
                <a:hlinkClick r:id="rId6"/>
              </a:rPr>
              <a:t>https://cdn.lyft.com/brochure/shuttle-screenshot.1e79cd66.png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https://cdn3.i-scmp.com/sites/default/files/styles/980x551/public/images/methode/2016/05/29/b0dc6826-2577-11e6-80b1-a87df553e801_1280x720.JPG?itok=QVZxRMvy</a:t>
            </a:r>
            <a:endParaRPr lang="en-US" sz="73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endParaRPr lang="en-US" sz="730" b="0" strike="noStrike" spc="-1">
              <a:latin typeface="Arial"/>
            </a:endParaRPr>
          </a:p>
        </p:txBody>
      </p:sp>
      <p:pic>
        <p:nvPicPr>
          <p:cNvPr id="96" name="Picture 10"/>
          <p:cNvPicPr/>
          <p:nvPr/>
        </p:nvPicPr>
        <p:blipFill>
          <a:blip r:embed="rId7"/>
          <a:stretch/>
        </p:blipFill>
        <p:spPr>
          <a:xfrm>
            <a:off x="1037520" y="1401840"/>
            <a:ext cx="2833200" cy="44002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96"/>
          <p:cNvPicPr/>
          <p:nvPr/>
        </p:nvPicPr>
        <p:blipFill>
          <a:blip r:embed="rId8"/>
          <a:stretch/>
        </p:blipFill>
        <p:spPr>
          <a:xfrm>
            <a:off x="8899920" y="1401840"/>
            <a:ext cx="2286000" cy="22860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7"/>
          <p:cNvPicPr/>
          <p:nvPr/>
        </p:nvPicPr>
        <p:blipFill>
          <a:blip r:embed="rId9"/>
          <a:stretch/>
        </p:blipFill>
        <p:spPr>
          <a:xfrm>
            <a:off x="7561080" y="3705120"/>
            <a:ext cx="3596760" cy="201384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3"/>
          <p:cNvPicPr/>
          <p:nvPr/>
        </p:nvPicPr>
        <p:blipFill>
          <a:blip r:embed="rId10"/>
          <a:stretch/>
        </p:blipFill>
        <p:spPr>
          <a:xfrm>
            <a:off x="3743280" y="1401840"/>
            <a:ext cx="2596320" cy="259632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14"/>
          <p:cNvPicPr/>
          <p:nvPr/>
        </p:nvPicPr>
        <p:blipFill>
          <a:blip r:embed="rId11"/>
          <a:stretch/>
        </p:blipFill>
        <p:spPr>
          <a:xfrm>
            <a:off x="3870720" y="3633120"/>
            <a:ext cx="3762000" cy="210528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51"/>
          <p:cNvSpPr/>
          <p:nvPr/>
        </p:nvSpPr>
        <p:spPr>
          <a:xfrm>
            <a:off x="3025440" y="3911400"/>
            <a:ext cx="6136560" cy="1159200"/>
          </a:xfrm>
          <a:prstGeom prst="rect">
            <a:avLst/>
          </a:prstGeom>
          <a:solidFill>
            <a:srgbClr val="FFFFCC"/>
          </a:solidFill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80640" rIns="99000" bIns="5796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We can build the most amazing things!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980000" y="273600"/>
            <a:ext cx="8227440" cy="530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32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How we will get there: </a:t>
            </a:r>
            <a:endParaRPr lang="en-US" sz="599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Zen and Hard Work</a:t>
            </a:r>
            <a:endParaRPr lang="en-US" sz="59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980000" y="-16560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Zen</a:t>
            </a:r>
            <a:endParaRPr lang="en-US" sz="4360" b="0" strike="noStrike" spc="-1">
              <a:latin typeface="Arial"/>
            </a:endParaRPr>
          </a:p>
        </p:txBody>
      </p:sp>
      <p:pic>
        <p:nvPicPr>
          <p:cNvPr id="122" name="Picture 2"/>
          <p:cNvPicPr/>
          <p:nvPr/>
        </p:nvPicPr>
        <p:blipFill>
          <a:blip r:embed="rId3"/>
          <a:stretch/>
        </p:blipFill>
        <p:spPr>
          <a:xfrm>
            <a:off x="1631520" y="1136160"/>
            <a:ext cx="5144400" cy="265284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1522080" y="3957480"/>
            <a:ext cx="5355360" cy="22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1560" rIns="81720" bIns="40680" anchor="t">
            <a:noAutofit/>
          </a:bodyPr>
          <a:lstStyle/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Make appropriate model choices</a:t>
            </a:r>
            <a:endParaRPr lang="en-US" sz="2360" b="0" strike="noStrike" spc="-1">
              <a:latin typeface="Arial"/>
            </a:endParaRPr>
          </a:p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Understand the principles such that you can use new techniques </a:t>
            </a:r>
            <a:endParaRPr lang="en-US" sz="2360" b="0" strike="noStrike" spc="-1">
              <a:latin typeface="Arial"/>
            </a:endParaRPr>
          </a:p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Identify sources of error, in the maths and in the sociotechnical context </a:t>
            </a:r>
            <a:endParaRPr lang="en-US" sz="2360" b="0" strike="noStrike" spc="-1">
              <a:latin typeface="Arial"/>
            </a:endParaRPr>
          </a:p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Evaluate carefully </a:t>
            </a:r>
            <a:endParaRPr lang="en-US" sz="236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46"/>
          <p:cNvSpPr/>
          <p:nvPr/>
        </p:nvSpPr>
        <p:spPr>
          <a:xfrm>
            <a:off x="1980000" y="-16560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Zen</a:t>
            </a:r>
            <a:endParaRPr lang="en-US" sz="4360" b="0" strike="noStrike" spc="-1">
              <a:latin typeface="Arial"/>
            </a:endParaRPr>
          </a:p>
        </p:txBody>
      </p:sp>
      <p:pic>
        <p:nvPicPr>
          <p:cNvPr id="125" name="Picture 21"/>
          <p:cNvPicPr/>
          <p:nvPr/>
        </p:nvPicPr>
        <p:blipFill>
          <a:blip r:embed="rId3"/>
          <a:stretch/>
        </p:blipFill>
        <p:spPr>
          <a:xfrm>
            <a:off x="1631520" y="1136160"/>
            <a:ext cx="5144400" cy="265284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47"/>
          <p:cNvSpPr/>
          <p:nvPr/>
        </p:nvSpPr>
        <p:spPr>
          <a:xfrm>
            <a:off x="1522080" y="3957480"/>
            <a:ext cx="5355360" cy="22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1560" rIns="81720" bIns="40680" anchor="t">
            <a:noAutofit/>
          </a:bodyPr>
          <a:lstStyle/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Make appropriate model choices</a:t>
            </a:r>
            <a:endParaRPr lang="en-US" sz="2360" b="0" strike="noStrike" spc="-1">
              <a:latin typeface="Arial"/>
            </a:endParaRPr>
          </a:p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Understand the principles such that you can use new techniques </a:t>
            </a:r>
            <a:endParaRPr lang="en-US" sz="2360" b="0" strike="noStrike" spc="-1">
              <a:latin typeface="Arial"/>
            </a:endParaRPr>
          </a:p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Identify sources of error, in the maths and in the sociotechnical context </a:t>
            </a:r>
            <a:endParaRPr lang="en-US" sz="2360" b="0" strike="noStrike" spc="-1">
              <a:latin typeface="Arial"/>
            </a:endParaRPr>
          </a:p>
          <a:p>
            <a:pPr marL="195840" indent="-19476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Evaluate carefully </a:t>
            </a:r>
            <a:endParaRPr lang="en-US" sz="2360" b="0" strike="noStrike" spc="-1">
              <a:latin typeface="Arial"/>
            </a:endParaRPr>
          </a:p>
        </p:txBody>
      </p:sp>
      <p:pic>
        <p:nvPicPr>
          <p:cNvPr id="127" name="Picture 22"/>
          <p:cNvPicPr/>
          <p:nvPr/>
        </p:nvPicPr>
        <p:blipFill>
          <a:blip r:embed="rId4"/>
          <a:stretch/>
        </p:blipFill>
        <p:spPr>
          <a:xfrm>
            <a:off x="6989400" y="1117440"/>
            <a:ext cx="3492360" cy="522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88720" y="273600"/>
            <a:ext cx="9784080" cy="530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32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How we will get there: </a:t>
            </a:r>
            <a:endParaRPr lang="en-US" sz="599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ML Taxonomy, </a:t>
            </a:r>
            <a:endParaRPr lang="en-US" sz="599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Course Structure</a:t>
            </a:r>
            <a:endParaRPr lang="en-US" sz="59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1"/>
          <p:cNvSpPr/>
          <p:nvPr/>
        </p:nvSpPr>
        <p:spPr>
          <a:xfrm>
            <a:off x="1730160" y="1686960"/>
            <a:ext cx="360" cy="2611080"/>
          </a:xfrm>
          <a:prstGeom prst="curvedConnector3">
            <a:avLst>
              <a:gd name="adj1" fmla="val 50000"/>
            </a:avLst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0" name="CustomShape 12"/>
          <p:cNvSpPr/>
          <p:nvPr/>
        </p:nvSpPr>
        <p:spPr>
          <a:xfrm>
            <a:off x="1730160" y="1686960"/>
            <a:ext cx="360" cy="4561200"/>
          </a:xfrm>
          <a:prstGeom prst="curvedConnector3">
            <a:avLst>
              <a:gd name="adj1" fmla="val 50000"/>
            </a:avLst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1" name="CustomShape 17"/>
          <p:cNvSpPr/>
          <p:nvPr/>
        </p:nvSpPr>
        <p:spPr>
          <a:xfrm>
            <a:off x="4355640" y="3696120"/>
            <a:ext cx="2379600" cy="1842840"/>
          </a:xfrm>
          <a:prstGeom prst="rect">
            <a:avLst/>
          </a:prstGeom>
          <a:solidFill>
            <a:srgbClr val="AEA79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2" name="CustomShape 18"/>
          <p:cNvSpPr/>
          <p:nvPr/>
        </p:nvSpPr>
        <p:spPr>
          <a:xfrm>
            <a:off x="2964240" y="2667600"/>
            <a:ext cx="208080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Task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33" name="CustomShape 19"/>
          <p:cNvSpPr/>
          <p:nvPr/>
        </p:nvSpPr>
        <p:spPr>
          <a:xfrm>
            <a:off x="2489760" y="4088160"/>
            <a:ext cx="2081160" cy="93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New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input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34" name="CustomShape 20"/>
          <p:cNvSpPr/>
          <p:nvPr/>
        </p:nvSpPr>
        <p:spPr>
          <a:xfrm>
            <a:off x="6881760" y="3834720"/>
            <a:ext cx="2827440" cy="105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Some output: a prediction, summary, or recommendation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35" name="CustomShape 21"/>
          <p:cNvSpPr/>
          <p:nvPr/>
        </p:nvSpPr>
        <p:spPr>
          <a:xfrm>
            <a:off x="4069080" y="4279680"/>
            <a:ext cx="534960" cy="57492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6" name="CustomShape 22"/>
          <p:cNvSpPr/>
          <p:nvPr/>
        </p:nvSpPr>
        <p:spPr>
          <a:xfrm>
            <a:off x="6460560" y="4279680"/>
            <a:ext cx="533520" cy="57492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7" name="CustomShape 23"/>
          <p:cNvSpPr/>
          <p:nvPr/>
        </p:nvSpPr>
        <p:spPr>
          <a:xfrm rot="5400000">
            <a:off x="4049640" y="3166560"/>
            <a:ext cx="771120" cy="89028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729FC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8" name="CustomShape 24"/>
          <p:cNvSpPr/>
          <p:nvPr/>
        </p:nvSpPr>
        <p:spPr>
          <a:xfrm rot="5400000" flipV="1">
            <a:off x="6224040" y="3155040"/>
            <a:ext cx="771480" cy="88992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729FC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9" name="CustomShape 25"/>
          <p:cNvSpPr/>
          <p:nvPr/>
        </p:nvSpPr>
        <p:spPr>
          <a:xfrm>
            <a:off x="5365800" y="3240000"/>
            <a:ext cx="414360" cy="699120"/>
          </a:xfrm>
          <a:prstGeom prst="downArrow">
            <a:avLst>
              <a:gd name="adj1" fmla="val 50000"/>
              <a:gd name="adj2" fmla="val 42137"/>
            </a:avLst>
          </a:prstGeom>
          <a:solidFill>
            <a:srgbClr val="729FC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0" name="CustomShape 26"/>
          <p:cNvSpPr/>
          <p:nvPr/>
        </p:nvSpPr>
        <p:spPr>
          <a:xfrm>
            <a:off x="5977800" y="2619720"/>
            <a:ext cx="208116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Data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41" name="CustomShape 27"/>
          <p:cNvSpPr/>
          <p:nvPr/>
        </p:nvSpPr>
        <p:spPr>
          <a:xfrm>
            <a:off x="4362480" y="2612880"/>
            <a:ext cx="24667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Metric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42" name="CustomShape 57"/>
          <p:cNvSpPr/>
          <p:nvPr/>
        </p:nvSpPr>
        <p:spPr>
          <a:xfrm>
            <a:off x="1980000" y="15840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High-Level Setup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82880" y="6222960"/>
            <a:ext cx="11795760" cy="45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Professional ethics requires that you get that box right.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61"/>
          <p:cNvSpPr/>
          <p:nvPr/>
        </p:nvSpPr>
        <p:spPr>
          <a:xfrm>
            <a:off x="1980000" y="15840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High-Level Setup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145" name="CustomShape 62"/>
          <p:cNvSpPr/>
          <p:nvPr/>
        </p:nvSpPr>
        <p:spPr>
          <a:xfrm>
            <a:off x="1730160" y="1686960"/>
            <a:ext cx="360" cy="652320"/>
          </a:xfrm>
          <a:prstGeom prst="curvedConnector3">
            <a:avLst>
              <a:gd name="adj1" fmla="val 50000"/>
            </a:avLst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6" name="CustomShape 63"/>
          <p:cNvSpPr/>
          <p:nvPr/>
        </p:nvSpPr>
        <p:spPr>
          <a:xfrm>
            <a:off x="1730160" y="1686960"/>
            <a:ext cx="360" cy="2611080"/>
          </a:xfrm>
          <a:prstGeom prst="curvedConnector3">
            <a:avLst>
              <a:gd name="adj1" fmla="val 50000"/>
            </a:avLst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CustomShape 64"/>
          <p:cNvSpPr/>
          <p:nvPr/>
        </p:nvSpPr>
        <p:spPr>
          <a:xfrm>
            <a:off x="1730160" y="1686960"/>
            <a:ext cx="360" cy="4561200"/>
          </a:xfrm>
          <a:prstGeom prst="curvedConnector3">
            <a:avLst>
              <a:gd name="adj1" fmla="val 50000"/>
            </a:avLst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CustomShape 65"/>
          <p:cNvSpPr/>
          <p:nvPr/>
        </p:nvSpPr>
        <p:spPr>
          <a:xfrm>
            <a:off x="4355640" y="3696120"/>
            <a:ext cx="2379600" cy="1842840"/>
          </a:xfrm>
          <a:prstGeom prst="rect">
            <a:avLst/>
          </a:prstGeom>
          <a:solidFill>
            <a:srgbClr val="AEA79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CustomShape 68"/>
          <p:cNvSpPr/>
          <p:nvPr/>
        </p:nvSpPr>
        <p:spPr>
          <a:xfrm>
            <a:off x="2964240" y="2667600"/>
            <a:ext cx="208080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Task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50" name="CustomShape 69"/>
          <p:cNvSpPr/>
          <p:nvPr/>
        </p:nvSpPr>
        <p:spPr>
          <a:xfrm>
            <a:off x="2489760" y="4088160"/>
            <a:ext cx="2081160" cy="93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New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input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51" name="CustomShape 70"/>
          <p:cNvSpPr/>
          <p:nvPr/>
        </p:nvSpPr>
        <p:spPr>
          <a:xfrm>
            <a:off x="6881760" y="3834720"/>
            <a:ext cx="2827440" cy="105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Some output: a prediction, summary, or recommendation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52" name="CustomShape 71"/>
          <p:cNvSpPr/>
          <p:nvPr/>
        </p:nvSpPr>
        <p:spPr>
          <a:xfrm>
            <a:off x="4069080" y="4279680"/>
            <a:ext cx="534960" cy="57492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CustomShape 72"/>
          <p:cNvSpPr/>
          <p:nvPr/>
        </p:nvSpPr>
        <p:spPr>
          <a:xfrm>
            <a:off x="6460560" y="4279680"/>
            <a:ext cx="533520" cy="57492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CC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73"/>
          <p:cNvSpPr/>
          <p:nvPr/>
        </p:nvSpPr>
        <p:spPr>
          <a:xfrm rot="5400000">
            <a:off x="4049640" y="3166560"/>
            <a:ext cx="771120" cy="89028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729FC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CustomShape 74"/>
          <p:cNvSpPr/>
          <p:nvPr/>
        </p:nvSpPr>
        <p:spPr>
          <a:xfrm rot="5400000" flipV="1">
            <a:off x="6224040" y="3155040"/>
            <a:ext cx="771480" cy="88992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729FC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75"/>
          <p:cNvSpPr/>
          <p:nvPr/>
        </p:nvSpPr>
        <p:spPr>
          <a:xfrm>
            <a:off x="5365800" y="3240000"/>
            <a:ext cx="414360" cy="699120"/>
          </a:xfrm>
          <a:prstGeom prst="downArrow">
            <a:avLst>
              <a:gd name="adj1" fmla="val 50000"/>
              <a:gd name="adj2" fmla="val 42137"/>
            </a:avLst>
          </a:prstGeom>
          <a:solidFill>
            <a:srgbClr val="729FC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7" name="CustomShape 76"/>
          <p:cNvSpPr/>
          <p:nvPr/>
        </p:nvSpPr>
        <p:spPr>
          <a:xfrm>
            <a:off x="5977800" y="2619720"/>
            <a:ext cx="208116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Data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58" name="CustomShape 77"/>
          <p:cNvSpPr/>
          <p:nvPr/>
        </p:nvSpPr>
        <p:spPr>
          <a:xfrm>
            <a:off x="4362480" y="2612880"/>
            <a:ext cx="246672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Metric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2286000" y="2338560"/>
            <a:ext cx="7498080" cy="3605040"/>
          </a:xfrm>
          <a:prstGeom prst="rect">
            <a:avLst/>
          </a:prstGeom>
          <a:noFill/>
          <a:ln w="36720">
            <a:solidFill>
              <a:srgbClr val="00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0" name="CustomShape 78"/>
          <p:cNvSpPr/>
          <p:nvPr/>
        </p:nvSpPr>
        <p:spPr>
          <a:xfrm>
            <a:off x="6158520" y="1388160"/>
            <a:ext cx="363564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Data collection process, data pre-processing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61" name="CustomShape 79"/>
          <p:cNvSpPr/>
          <p:nvPr/>
        </p:nvSpPr>
        <p:spPr>
          <a:xfrm>
            <a:off x="354600" y="3873600"/>
            <a:ext cx="1474200" cy="14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Data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Request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Process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62" name="CustomShape 80"/>
          <p:cNvSpPr/>
          <p:nvPr/>
        </p:nvSpPr>
        <p:spPr>
          <a:xfrm>
            <a:off x="2270520" y="1440720"/>
            <a:ext cx="3635640" cy="72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Stakeholder(s) needs and goals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63" name="CustomShape 81"/>
          <p:cNvSpPr/>
          <p:nvPr/>
        </p:nvSpPr>
        <p:spPr>
          <a:xfrm>
            <a:off x="10349280" y="3801600"/>
            <a:ext cx="1474200" cy="14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Use of output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to meet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goals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64" name="Freeform 163"/>
          <p:cNvSpPr/>
          <p:nvPr/>
        </p:nvSpPr>
        <p:spPr>
          <a:xfrm>
            <a:off x="3840480" y="2283120"/>
            <a:ext cx="35892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5" name="Freeform 164"/>
          <p:cNvSpPr/>
          <p:nvPr/>
        </p:nvSpPr>
        <p:spPr>
          <a:xfrm rot="19778400">
            <a:off x="4996800" y="2210040"/>
            <a:ext cx="35892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Freeform 165"/>
          <p:cNvSpPr/>
          <p:nvPr/>
        </p:nvSpPr>
        <p:spPr>
          <a:xfrm>
            <a:off x="6864120" y="2283840"/>
            <a:ext cx="358920" cy="45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Freeform 166"/>
          <p:cNvSpPr/>
          <p:nvPr/>
        </p:nvSpPr>
        <p:spPr>
          <a:xfrm rot="16200000">
            <a:off x="2310480" y="4051080"/>
            <a:ext cx="358920" cy="105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Freeform 167"/>
          <p:cNvSpPr/>
          <p:nvPr/>
        </p:nvSpPr>
        <p:spPr>
          <a:xfrm rot="16200000">
            <a:off x="9726480" y="4051440"/>
            <a:ext cx="358920" cy="105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182880" y="6222960"/>
            <a:ext cx="11795760" cy="45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Societal ethics demands that you do not ignore the larger picture.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28"/>
          <p:cNvSpPr/>
          <p:nvPr/>
        </p:nvSpPr>
        <p:spPr>
          <a:xfrm>
            <a:off x="367560" y="1351800"/>
            <a:ext cx="5575680" cy="477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 anchor="t">
            <a:noAutofit/>
          </a:bodyPr>
          <a:lstStyle/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Follow the “cube”++</a:t>
            </a:r>
            <a:endParaRPr lang="en-US" sz="291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Supervised: regression, classification 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Unsupervised: clustering, embeddings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Graphical Models, Reinforcement Learning</a:t>
            </a:r>
            <a:endParaRPr lang="en-US" sz="254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Excursions to discuss model classes, model selection, evaluation... </a:t>
            </a:r>
            <a:endParaRPr lang="en-US" sz="2910" b="0" strike="noStrike" spc="-1">
              <a:latin typeface="Arial"/>
            </a:endParaRPr>
          </a:p>
        </p:txBody>
      </p:sp>
      <p:sp>
        <p:nvSpPr>
          <p:cNvPr id="171" name="CustomShape 29"/>
          <p:cNvSpPr/>
          <p:nvPr/>
        </p:nvSpPr>
        <p:spPr>
          <a:xfrm>
            <a:off x="1980000" y="-2736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Structure of the Course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172" name="CustomShape 30"/>
          <p:cNvSpPr/>
          <p:nvPr/>
        </p:nvSpPr>
        <p:spPr>
          <a:xfrm>
            <a:off x="7436160" y="2512080"/>
            <a:ext cx="2080440" cy="202176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3" name="Line 23"/>
          <p:cNvSpPr/>
          <p:nvPr/>
        </p:nvSpPr>
        <p:spPr>
          <a:xfrm flipV="1">
            <a:off x="74354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4" name="Line 24"/>
          <p:cNvSpPr/>
          <p:nvPr/>
        </p:nvSpPr>
        <p:spPr>
          <a:xfrm flipV="1">
            <a:off x="94856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5" name="Line 25"/>
          <p:cNvSpPr/>
          <p:nvPr/>
        </p:nvSpPr>
        <p:spPr>
          <a:xfrm flipV="1">
            <a:off x="9485640" y="3775320"/>
            <a:ext cx="1626840" cy="770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6" name="Line 26"/>
          <p:cNvSpPr/>
          <p:nvPr/>
        </p:nvSpPr>
        <p:spPr>
          <a:xfrm flipV="1">
            <a:off x="8486280" y="1742400"/>
            <a:ext cx="162648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7" name="Line 27"/>
          <p:cNvSpPr/>
          <p:nvPr/>
        </p:nvSpPr>
        <p:spPr>
          <a:xfrm flipV="1">
            <a:off x="9510480" y="2785680"/>
            <a:ext cx="1626840" cy="770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8" name="Line 28"/>
          <p:cNvSpPr/>
          <p:nvPr/>
        </p:nvSpPr>
        <p:spPr>
          <a:xfrm>
            <a:off x="9062280" y="1743840"/>
            <a:ext cx="204876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9" name="Line 29"/>
          <p:cNvSpPr/>
          <p:nvPr/>
        </p:nvSpPr>
        <p:spPr>
          <a:xfrm>
            <a:off x="8294040" y="2101320"/>
            <a:ext cx="2049120" cy="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0" name="Line 30"/>
          <p:cNvSpPr/>
          <p:nvPr/>
        </p:nvSpPr>
        <p:spPr>
          <a:xfrm>
            <a:off x="7449120" y="3557160"/>
            <a:ext cx="204912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1" name="Line 31"/>
          <p:cNvSpPr/>
          <p:nvPr/>
        </p:nvSpPr>
        <p:spPr>
          <a:xfrm flipH="1">
            <a:off x="8475840" y="2511360"/>
            <a:ext cx="11520" cy="20235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2" name="Line 32"/>
          <p:cNvSpPr/>
          <p:nvPr/>
        </p:nvSpPr>
        <p:spPr>
          <a:xfrm flipH="1">
            <a:off x="10320480" y="2126520"/>
            <a:ext cx="11520" cy="20228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3" name="Line 33"/>
          <p:cNvSpPr/>
          <p:nvPr/>
        </p:nvSpPr>
        <p:spPr>
          <a:xfrm flipH="1">
            <a:off x="11114640" y="1742400"/>
            <a:ext cx="11160" cy="20232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4" name="CustomShape 31"/>
          <p:cNvSpPr/>
          <p:nvPr/>
        </p:nvSpPr>
        <p:spPr>
          <a:xfrm>
            <a:off x="5577840" y="3012120"/>
            <a:ext cx="140940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21409A"/>
                </a:solidFill>
                <a:latin typeface="Arial"/>
                <a:ea typeface="Droid Sans Fallback"/>
              </a:rPr>
              <a:t>Continuous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85" name="CustomShape 32"/>
          <p:cNvSpPr/>
          <p:nvPr/>
        </p:nvSpPr>
        <p:spPr>
          <a:xfrm>
            <a:off x="6035040" y="3962520"/>
            <a:ext cx="140076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</a:tabLst>
            </a:pPr>
            <a:r>
              <a:rPr lang="en-US" sz="2540" b="0" strike="noStrike" spc="-1">
                <a:solidFill>
                  <a:srgbClr val="21409A"/>
                </a:solidFill>
                <a:latin typeface="Arial"/>
                <a:ea typeface="Droid Sans Fallback"/>
              </a:rPr>
              <a:t>Discrete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86" name="CustomShape 33"/>
          <p:cNvSpPr/>
          <p:nvPr/>
        </p:nvSpPr>
        <p:spPr>
          <a:xfrm>
            <a:off x="7009200" y="4635360"/>
            <a:ext cx="139464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ED1C24"/>
                </a:solidFill>
                <a:latin typeface="Arial"/>
                <a:ea typeface="Droid Sans Fallback"/>
              </a:rPr>
              <a:t>Supervised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87" name="CustomShape 34"/>
          <p:cNvSpPr/>
          <p:nvPr/>
        </p:nvSpPr>
        <p:spPr>
          <a:xfrm>
            <a:off x="8961120" y="4663440"/>
            <a:ext cx="1677240" cy="42768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</a:tabLst>
            </a:pPr>
            <a:r>
              <a:rPr lang="en-US" sz="2540" b="0" strike="noStrike" spc="-1">
                <a:solidFill>
                  <a:srgbClr val="CE181E"/>
                </a:solidFill>
                <a:latin typeface="Arial"/>
                <a:ea typeface="Droid Sans Fallback"/>
              </a:rPr>
              <a:t>Unsupervised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88" name="CustomShape 35"/>
          <p:cNvSpPr/>
          <p:nvPr/>
        </p:nvSpPr>
        <p:spPr>
          <a:xfrm>
            <a:off x="6827400" y="1538280"/>
            <a:ext cx="149328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89" name="CustomShape 36"/>
          <p:cNvSpPr/>
          <p:nvPr/>
        </p:nvSpPr>
        <p:spPr>
          <a:xfrm>
            <a:off x="5303520" y="2006280"/>
            <a:ext cx="204228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Non-Probabilistic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190" name="CustomShape 37"/>
          <p:cNvSpPr/>
          <p:nvPr/>
        </p:nvSpPr>
        <p:spPr>
          <a:xfrm>
            <a:off x="6228360" y="5362200"/>
            <a:ext cx="526932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+ graphical models, reinforcement learning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39"/>
          <p:cNvSpPr/>
          <p:nvPr/>
        </p:nvSpPr>
        <p:spPr>
          <a:xfrm>
            <a:off x="367560" y="1351800"/>
            <a:ext cx="5575680" cy="477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 anchor="t">
            <a:noAutofit/>
          </a:bodyPr>
          <a:lstStyle/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Follow the “cube”++</a:t>
            </a:r>
            <a:endParaRPr lang="en-US" sz="291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Supervised: regression, classification 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Unsupervised: clustering, embeddings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Graphical Models, Reinforcement Learning</a:t>
            </a:r>
            <a:endParaRPr lang="en-US" sz="254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Excursions to discuss model classes, model selection, evaluation... </a:t>
            </a:r>
            <a:endParaRPr lang="en-US" sz="2910" b="0" strike="noStrike" spc="-1">
              <a:latin typeface="Arial"/>
            </a:endParaRPr>
          </a:p>
        </p:txBody>
      </p:sp>
      <p:sp>
        <p:nvSpPr>
          <p:cNvPr id="192" name="CustomShape 58"/>
          <p:cNvSpPr/>
          <p:nvPr/>
        </p:nvSpPr>
        <p:spPr>
          <a:xfrm>
            <a:off x="1980000" y="-2736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Structure of the Course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193" name="CustomShape 59"/>
          <p:cNvSpPr/>
          <p:nvPr/>
        </p:nvSpPr>
        <p:spPr>
          <a:xfrm>
            <a:off x="7436160" y="2512080"/>
            <a:ext cx="2080440" cy="202176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4" name="Line 15"/>
          <p:cNvSpPr/>
          <p:nvPr/>
        </p:nvSpPr>
        <p:spPr>
          <a:xfrm flipV="1">
            <a:off x="74354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5" name="Line 16"/>
          <p:cNvSpPr/>
          <p:nvPr/>
        </p:nvSpPr>
        <p:spPr>
          <a:xfrm flipV="1">
            <a:off x="94856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6" name="Line 17"/>
          <p:cNvSpPr/>
          <p:nvPr/>
        </p:nvSpPr>
        <p:spPr>
          <a:xfrm flipV="1">
            <a:off x="9485640" y="3775320"/>
            <a:ext cx="1626840" cy="770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7" name="Line 18"/>
          <p:cNvSpPr/>
          <p:nvPr/>
        </p:nvSpPr>
        <p:spPr>
          <a:xfrm flipV="1">
            <a:off x="8486280" y="1742400"/>
            <a:ext cx="162648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8" name="Line 19"/>
          <p:cNvSpPr/>
          <p:nvPr/>
        </p:nvSpPr>
        <p:spPr>
          <a:xfrm flipV="1">
            <a:off x="9510480" y="2785680"/>
            <a:ext cx="1626840" cy="770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99" name="Line 20"/>
          <p:cNvSpPr/>
          <p:nvPr/>
        </p:nvSpPr>
        <p:spPr>
          <a:xfrm>
            <a:off x="9062280" y="1743840"/>
            <a:ext cx="204876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0" name="Line 21"/>
          <p:cNvSpPr/>
          <p:nvPr/>
        </p:nvSpPr>
        <p:spPr>
          <a:xfrm>
            <a:off x="8294040" y="2101320"/>
            <a:ext cx="2049120" cy="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1" name="Line 22"/>
          <p:cNvSpPr/>
          <p:nvPr/>
        </p:nvSpPr>
        <p:spPr>
          <a:xfrm>
            <a:off x="7449120" y="3557160"/>
            <a:ext cx="204912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2" name="Line 34"/>
          <p:cNvSpPr/>
          <p:nvPr/>
        </p:nvSpPr>
        <p:spPr>
          <a:xfrm flipH="1">
            <a:off x="8475840" y="2511360"/>
            <a:ext cx="11520" cy="20235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3" name="Line 35"/>
          <p:cNvSpPr/>
          <p:nvPr/>
        </p:nvSpPr>
        <p:spPr>
          <a:xfrm flipH="1">
            <a:off x="10320480" y="2126520"/>
            <a:ext cx="11520" cy="20228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4" name="Line 36"/>
          <p:cNvSpPr/>
          <p:nvPr/>
        </p:nvSpPr>
        <p:spPr>
          <a:xfrm flipH="1">
            <a:off x="11114640" y="1742400"/>
            <a:ext cx="11160" cy="20232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5" name="CustomShape 60"/>
          <p:cNvSpPr/>
          <p:nvPr/>
        </p:nvSpPr>
        <p:spPr>
          <a:xfrm>
            <a:off x="5577840" y="3012120"/>
            <a:ext cx="140940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21409A"/>
                </a:solidFill>
                <a:latin typeface="Arial"/>
                <a:ea typeface="Droid Sans Fallback"/>
              </a:rPr>
              <a:t>Continuous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06" name="CustomShape 83"/>
          <p:cNvSpPr/>
          <p:nvPr/>
        </p:nvSpPr>
        <p:spPr>
          <a:xfrm>
            <a:off x="5943240" y="3962520"/>
            <a:ext cx="149256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</a:tabLst>
            </a:pPr>
            <a:r>
              <a:rPr lang="en-US" sz="2540" b="1" strike="noStrike" spc="-1">
                <a:solidFill>
                  <a:srgbClr val="21409A"/>
                </a:solidFill>
                <a:latin typeface="Arial"/>
                <a:ea typeface="Droid Sans Fallback"/>
              </a:rPr>
              <a:t>Discrete</a:t>
            </a:r>
            <a:endParaRPr lang="en-US" sz="2540" b="1" strike="noStrike" spc="-1">
              <a:latin typeface="Arial"/>
            </a:endParaRPr>
          </a:p>
        </p:txBody>
      </p:sp>
      <p:sp>
        <p:nvSpPr>
          <p:cNvPr id="207" name="CustomShape 84"/>
          <p:cNvSpPr/>
          <p:nvPr/>
        </p:nvSpPr>
        <p:spPr>
          <a:xfrm>
            <a:off x="7009200" y="4635360"/>
            <a:ext cx="139464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1" strike="noStrike" spc="-1">
                <a:solidFill>
                  <a:srgbClr val="ED1C24"/>
                </a:solidFill>
                <a:latin typeface="Arial"/>
                <a:ea typeface="Droid Sans Fallback"/>
              </a:rPr>
              <a:t>Supervised</a:t>
            </a:r>
            <a:endParaRPr lang="en-US" sz="2540" b="1" strike="noStrike" spc="-1">
              <a:latin typeface="Arial"/>
            </a:endParaRPr>
          </a:p>
        </p:txBody>
      </p:sp>
      <p:sp>
        <p:nvSpPr>
          <p:cNvPr id="208" name="CustomShape 85"/>
          <p:cNvSpPr/>
          <p:nvPr/>
        </p:nvSpPr>
        <p:spPr>
          <a:xfrm>
            <a:off x="8961120" y="4663440"/>
            <a:ext cx="1677240" cy="42768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</a:tabLst>
            </a:pPr>
            <a:r>
              <a:rPr lang="en-US" sz="2540" b="0" strike="noStrike" spc="-1">
                <a:solidFill>
                  <a:srgbClr val="CE181E"/>
                </a:solidFill>
                <a:latin typeface="Arial"/>
                <a:ea typeface="Droid Sans Fallback"/>
              </a:rPr>
              <a:t>Unsupervised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09" name="CustomShape 86"/>
          <p:cNvSpPr/>
          <p:nvPr/>
        </p:nvSpPr>
        <p:spPr>
          <a:xfrm>
            <a:off x="6683400" y="1538280"/>
            <a:ext cx="149328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1" strike="noStrike" spc="-1">
                <a:solidFill>
                  <a:srgbClr val="A3238E"/>
                </a:solidFill>
                <a:latin typeface="Arial"/>
                <a:ea typeface="Droid Sans Fallback"/>
              </a:rPr>
              <a:t>Probabilistic</a:t>
            </a:r>
            <a:endParaRPr lang="en-US" sz="2540" b="1" strike="noStrike" spc="-1">
              <a:latin typeface="Arial"/>
            </a:endParaRPr>
          </a:p>
        </p:txBody>
      </p:sp>
      <p:sp>
        <p:nvSpPr>
          <p:cNvPr id="210" name="CustomShape 87"/>
          <p:cNvSpPr/>
          <p:nvPr/>
        </p:nvSpPr>
        <p:spPr>
          <a:xfrm>
            <a:off x="5303520" y="2006280"/>
            <a:ext cx="204228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Non-Probabilistic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11" name="CustomShape 88"/>
          <p:cNvSpPr/>
          <p:nvPr/>
        </p:nvSpPr>
        <p:spPr>
          <a:xfrm>
            <a:off x="6228360" y="5362200"/>
            <a:ext cx="526932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+ graphical models, reinforcement learning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980000" y="-7020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Example: “Swipe typing”</a:t>
            </a:r>
            <a:endParaRPr lang="en-US" sz="3990" b="0" strike="noStrike" spc="-1">
              <a:latin typeface="Arial"/>
            </a:endParaRPr>
          </a:p>
        </p:txBody>
      </p:sp>
      <p:pic>
        <p:nvPicPr>
          <p:cNvPr id="213" name="Picture 2"/>
          <p:cNvPicPr/>
          <p:nvPr/>
        </p:nvPicPr>
        <p:blipFill>
          <a:blip r:embed="rId3"/>
          <a:srcRect b="8478"/>
          <a:stretch/>
        </p:blipFill>
        <p:spPr>
          <a:xfrm>
            <a:off x="6053760" y="952560"/>
            <a:ext cx="2412720" cy="438516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0" y="6309360"/>
            <a:ext cx="7444080" cy="49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https://www.macworld.com/article/3432168/how-to-use-the-quickpath-swipe-keyboard.html</a:t>
            </a:r>
            <a:br>
              <a:rPr sz="1800"/>
            </a:br>
            <a:r>
              <a:rPr lang="en-US" sz="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https://en.wikipedia.org/wiki/Swype</a:t>
            </a:r>
            <a:br>
              <a:rPr sz="1800"/>
            </a:br>
            <a:r>
              <a:rPr lang="en-US" sz="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https://gadgets.ndtv.com/apps/news/gboard-for-android-glide-typing-bug-fix-google-1917639</a:t>
            </a:r>
            <a:endParaRPr lang="en-US" sz="910" b="0" strike="noStrike" spc="-1">
              <a:latin typeface="Arial"/>
            </a:endParaRPr>
          </a:p>
        </p:txBody>
      </p:sp>
      <p:pic>
        <p:nvPicPr>
          <p:cNvPr id="215" name="Picture 5" descr="A black and white logo&#10;&#10;Description automatically generated with medium confidence"/>
          <p:cNvPicPr/>
          <p:nvPr/>
        </p:nvPicPr>
        <p:blipFill>
          <a:blip r:embed="rId4"/>
          <a:stretch/>
        </p:blipFill>
        <p:spPr>
          <a:xfrm>
            <a:off x="2203200" y="1112040"/>
            <a:ext cx="3360600" cy="99720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8" descr="Graphical user interface, text, application&#10;&#10;Description automatically generated"/>
          <p:cNvPicPr/>
          <p:nvPr/>
        </p:nvPicPr>
        <p:blipFill>
          <a:blip r:embed="rId5"/>
          <a:stretch/>
        </p:blipFill>
        <p:spPr>
          <a:xfrm>
            <a:off x="2086560" y="2217600"/>
            <a:ext cx="2925000" cy="314964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6532560" y="5343840"/>
            <a:ext cx="1531800" cy="33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iOS QuickPath</a:t>
            </a:r>
            <a:endParaRPr lang="en-US" sz="1640" b="0" strike="noStrike" spc="-1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2073960" y="5339160"/>
            <a:ext cx="2094120" cy="33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Android Glide Typing</a:t>
            </a:r>
            <a:endParaRPr lang="en-US" sz="1640" b="0" strike="noStrike" spc="-1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8766360" y="1427040"/>
            <a:ext cx="1749240" cy="74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5508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Supervised: Output is a </a:t>
            </a:r>
            <a:r>
              <a:rPr lang="en-US" sz="16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Prediction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Discrete: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Output is a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Word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Probabilistic: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Works by building a </a:t>
            </a:r>
            <a:r>
              <a:rPr lang="en-US" sz="16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language model</a:t>
            </a:r>
            <a:endParaRPr lang="en-US" sz="1640" b="0" strike="noStrike" spc="-1">
              <a:latin typeface="Arial"/>
            </a:endParaRPr>
          </a:p>
        </p:txBody>
      </p:sp>
      <p:sp>
        <p:nvSpPr>
          <p:cNvPr id="220" name="CustomShape 90"/>
          <p:cNvSpPr/>
          <p:nvPr/>
        </p:nvSpPr>
        <p:spPr>
          <a:xfrm>
            <a:off x="1980000" y="-2736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91"/>
          <p:cNvSpPr/>
          <p:nvPr/>
        </p:nvSpPr>
        <p:spPr>
          <a:xfrm>
            <a:off x="367560" y="1351800"/>
            <a:ext cx="5575680" cy="477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 anchor="t">
            <a:noAutofit/>
          </a:bodyPr>
          <a:lstStyle/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Follow the “cube”++</a:t>
            </a:r>
            <a:endParaRPr lang="en-US" sz="291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Supervised: regression, classification 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Unsupervised: clustering, embeddings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Graphical Models, Reinforcement Learning</a:t>
            </a:r>
            <a:endParaRPr lang="en-US" sz="254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Excursions to discuss model classes, model selection, evaluation... </a:t>
            </a:r>
            <a:endParaRPr lang="en-US" sz="2910" b="0" strike="noStrike" spc="-1">
              <a:latin typeface="Arial"/>
            </a:endParaRPr>
          </a:p>
        </p:txBody>
      </p:sp>
      <p:sp>
        <p:nvSpPr>
          <p:cNvPr id="222" name="CustomShape 92"/>
          <p:cNvSpPr/>
          <p:nvPr/>
        </p:nvSpPr>
        <p:spPr>
          <a:xfrm>
            <a:off x="1980000" y="-2736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Structure of the Course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223" name="CustomShape 93"/>
          <p:cNvSpPr/>
          <p:nvPr/>
        </p:nvSpPr>
        <p:spPr>
          <a:xfrm>
            <a:off x="7436160" y="2512080"/>
            <a:ext cx="2080440" cy="202176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4" name="Line 37"/>
          <p:cNvSpPr/>
          <p:nvPr/>
        </p:nvSpPr>
        <p:spPr>
          <a:xfrm flipV="1">
            <a:off x="74354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5" name="Line 38"/>
          <p:cNvSpPr/>
          <p:nvPr/>
        </p:nvSpPr>
        <p:spPr>
          <a:xfrm flipV="1">
            <a:off x="94856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6" name="Line 39"/>
          <p:cNvSpPr/>
          <p:nvPr/>
        </p:nvSpPr>
        <p:spPr>
          <a:xfrm flipV="1">
            <a:off x="9485640" y="3775320"/>
            <a:ext cx="1626840" cy="770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7" name="Line 40"/>
          <p:cNvSpPr/>
          <p:nvPr/>
        </p:nvSpPr>
        <p:spPr>
          <a:xfrm flipV="1">
            <a:off x="8486280" y="1742400"/>
            <a:ext cx="162648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8" name="Line 41"/>
          <p:cNvSpPr/>
          <p:nvPr/>
        </p:nvSpPr>
        <p:spPr>
          <a:xfrm flipV="1">
            <a:off x="9510480" y="2785680"/>
            <a:ext cx="1626840" cy="770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9" name="Line 42"/>
          <p:cNvSpPr/>
          <p:nvPr/>
        </p:nvSpPr>
        <p:spPr>
          <a:xfrm>
            <a:off x="9062280" y="1743840"/>
            <a:ext cx="204876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0" name="Line 43"/>
          <p:cNvSpPr/>
          <p:nvPr/>
        </p:nvSpPr>
        <p:spPr>
          <a:xfrm>
            <a:off x="8294040" y="2101320"/>
            <a:ext cx="2049120" cy="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1" name="Line 44"/>
          <p:cNvSpPr/>
          <p:nvPr/>
        </p:nvSpPr>
        <p:spPr>
          <a:xfrm>
            <a:off x="7449120" y="3557160"/>
            <a:ext cx="204912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2" name="Line 45"/>
          <p:cNvSpPr/>
          <p:nvPr/>
        </p:nvSpPr>
        <p:spPr>
          <a:xfrm flipH="1">
            <a:off x="8475840" y="2511360"/>
            <a:ext cx="11520" cy="20235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3" name="Line 46"/>
          <p:cNvSpPr/>
          <p:nvPr/>
        </p:nvSpPr>
        <p:spPr>
          <a:xfrm flipH="1">
            <a:off x="10320480" y="2126520"/>
            <a:ext cx="11520" cy="20228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4" name="Line 47"/>
          <p:cNvSpPr/>
          <p:nvPr/>
        </p:nvSpPr>
        <p:spPr>
          <a:xfrm flipH="1">
            <a:off x="11114640" y="1742400"/>
            <a:ext cx="11160" cy="20232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CustomShape 94"/>
          <p:cNvSpPr/>
          <p:nvPr/>
        </p:nvSpPr>
        <p:spPr>
          <a:xfrm>
            <a:off x="5577840" y="3012120"/>
            <a:ext cx="140940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21409A"/>
                </a:solidFill>
                <a:latin typeface="Arial"/>
                <a:ea typeface="Droid Sans Fallback"/>
              </a:rPr>
              <a:t>Continuous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36" name="CustomShape 95"/>
          <p:cNvSpPr/>
          <p:nvPr/>
        </p:nvSpPr>
        <p:spPr>
          <a:xfrm>
            <a:off x="5904720" y="4023360"/>
            <a:ext cx="155448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</a:tabLst>
            </a:pPr>
            <a:r>
              <a:rPr lang="en-US" sz="2540" b="1" strike="noStrike" spc="-1">
                <a:solidFill>
                  <a:srgbClr val="21409A"/>
                </a:solidFill>
                <a:latin typeface="Arial"/>
                <a:ea typeface="Droid Sans Fallback"/>
              </a:rPr>
              <a:t>Discrete</a:t>
            </a:r>
            <a:endParaRPr lang="en-US" sz="2540" b="1" strike="noStrike" spc="-1">
              <a:latin typeface="Arial"/>
            </a:endParaRPr>
          </a:p>
        </p:txBody>
      </p:sp>
      <p:sp>
        <p:nvSpPr>
          <p:cNvPr id="237" name="CustomShape 96"/>
          <p:cNvSpPr/>
          <p:nvPr/>
        </p:nvSpPr>
        <p:spPr>
          <a:xfrm>
            <a:off x="7009200" y="4635360"/>
            <a:ext cx="139464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ED1C24"/>
                </a:solidFill>
                <a:latin typeface="Arial"/>
                <a:ea typeface="Droid Sans Fallback"/>
              </a:rPr>
              <a:t>Supervised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38" name="CustomShape 97"/>
          <p:cNvSpPr/>
          <p:nvPr/>
        </p:nvSpPr>
        <p:spPr>
          <a:xfrm>
            <a:off x="8961120" y="4663440"/>
            <a:ext cx="1677240" cy="42768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</a:tabLst>
            </a:pPr>
            <a:r>
              <a:rPr lang="en-US" sz="2540" b="1" strike="noStrike" spc="-1">
                <a:solidFill>
                  <a:srgbClr val="CE181E"/>
                </a:solidFill>
                <a:latin typeface="Arial"/>
                <a:ea typeface="Droid Sans Fallback"/>
              </a:rPr>
              <a:t>Unsupervised</a:t>
            </a:r>
            <a:endParaRPr lang="en-US" sz="2540" b="1" strike="noStrike" spc="-1">
              <a:latin typeface="Arial"/>
            </a:endParaRPr>
          </a:p>
        </p:txBody>
      </p:sp>
      <p:sp>
        <p:nvSpPr>
          <p:cNvPr id="239" name="CustomShape 98"/>
          <p:cNvSpPr/>
          <p:nvPr/>
        </p:nvSpPr>
        <p:spPr>
          <a:xfrm>
            <a:off x="6827400" y="1538280"/>
            <a:ext cx="149328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40" name="CustomShape 99"/>
          <p:cNvSpPr/>
          <p:nvPr/>
        </p:nvSpPr>
        <p:spPr>
          <a:xfrm>
            <a:off x="5159520" y="2006280"/>
            <a:ext cx="204228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Non-Probabilistic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41" name="CustomShape 100"/>
          <p:cNvSpPr/>
          <p:nvPr/>
        </p:nvSpPr>
        <p:spPr>
          <a:xfrm>
            <a:off x="6228360" y="5362200"/>
            <a:ext cx="526932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+ graphical models, reinforcement learning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2"/>
          <p:cNvPicPr/>
          <p:nvPr/>
        </p:nvPicPr>
        <p:blipFill>
          <a:blip r:embed="rId3"/>
          <a:stretch/>
        </p:blipFill>
        <p:spPr>
          <a:xfrm>
            <a:off x="1978560" y="1149480"/>
            <a:ext cx="5943600" cy="126972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980000" y="-23760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4" name="CustomShape 2"/>
          <p:cNvSpPr/>
          <p:nvPr/>
        </p:nvSpPr>
        <p:spPr>
          <a:xfrm>
            <a:off x="91440" y="6217920"/>
            <a:ext cx="9221400" cy="6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752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https://twitter.com/geraldmellor/status/712880710328139776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https://www.statnews.com/2020/12/21/stanford-covid19-vaccine-algorithm/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https://www.theguardian.com/education/2020/aug/20/england-exams-row-timeline-was-ofqual-warned-of-algorithm-bias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https://www.propublica.org/article/machine-bias-risk-assessments-in-criminal-sentencing 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https://www.reuters.com/article/us-amazon-com-jobs-automation-insight/amazon-scraps-secret-ai-recruiting-tool-that-showed-bias-against-women-idUSKCN1MK08G</a:t>
            </a:r>
            <a:br>
              <a:rPr sz="730"/>
            </a:br>
            <a:endParaRPr lang="en-US" sz="730" b="0" strike="noStrike" spc="-1"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4"/>
          <a:srcRect b="48830"/>
          <a:stretch/>
        </p:blipFill>
        <p:spPr>
          <a:xfrm>
            <a:off x="1978560" y="2659320"/>
            <a:ext cx="4457520" cy="111204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2" descr="A screenshot of a video game&#10;&#10;Description automatically generated with medium confidence"/>
          <p:cNvPicPr/>
          <p:nvPr/>
        </p:nvPicPr>
        <p:blipFill>
          <a:blip r:embed="rId5"/>
          <a:stretch/>
        </p:blipFill>
        <p:spPr>
          <a:xfrm>
            <a:off x="1978560" y="4118400"/>
            <a:ext cx="4490640" cy="145368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4" descr="A group of people holding a sign&#10;&#10;Description automatically generated with medium confidence"/>
          <p:cNvPicPr/>
          <p:nvPr/>
        </p:nvPicPr>
        <p:blipFill>
          <a:blip r:embed="rId6"/>
          <a:stretch/>
        </p:blipFill>
        <p:spPr>
          <a:xfrm>
            <a:off x="6472080" y="2047680"/>
            <a:ext cx="3753000" cy="228996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1"/>
          <p:cNvPicPr/>
          <p:nvPr/>
        </p:nvPicPr>
        <p:blipFill>
          <a:blip r:embed="rId7"/>
          <a:stretch/>
        </p:blipFill>
        <p:spPr>
          <a:xfrm>
            <a:off x="6472080" y="4537440"/>
            <a:ext cx="3753000" cy="1933200"/>
          </a:xfrm>
          <a:prstGeom prst="rect">
            <a:avLst/>
          </a:prstGeom>
          <a:ln w="0">
            <a:noFill/>
          </a:ln>
        </p:spPr>
      </p:pic>
      <p:sp>
        <p:nvSpPr>
          <p:cNvPr id="109" name="CustomShape 52"/>
          <p:cNvSpPr/>
          <p:nvPr/>
        </p:nvSpPr>
        <p:spPr>
          <a:xfrm>
            <a:off x="1980000" y="-5184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What this course is about</a:t>
            </a:r>
            <a:endParaRPr lang="en-US" sz="436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981440" y="-10944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Example: Google News </a:t>
            </a:r>
            <a:endParaRPr lang="en-US" sz="3990" b="0" strike="noStrike" spc="-1"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3"/>
          <a:stretch/>
        </p:blipFill>
        <p:spPr>
          <a:xfrm>
            <a:off x="241200" y="1280160"/>
            <a:ext cx="10401120" cy="457164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02"/>
          <p:cNvSpPr/>
          <p:nvPr/>
        </p:nvSpPr>
        <p:spPr>
          <a:xfrm>
            <a:off x="10678320" y="2011680"/>
            <a:ext cx="1749240" cy="74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5508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Unsupervised: Output is a </a:t>
            </a:r>
            <a:r>
              <a:rPr lang="en-US" sz="16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Summary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Discrete: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Outputs are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Clusttered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03"/>
          <p:cNvSpPr/>
          <p:nvPr/>
        </p:nvSpPr>
        <p:spPr>
          <a:xfrm>
            <a:off x="367560" y="1351800"/>
            <a:ext cx="5575680" cy="477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 anchor="t">
            <a:noAutofit/>
          </a:bodyPr>
          <a:lstStyle/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Follow the “cube”++</a:t>
            </a:r>
            <a:endParaRPr lang="en-US" sz="291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Supervised: regression, classification 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Unsupervised: clustering, embeddings</a:t>
            </a:r>
            <a:endParaRPr lang="en-US" sz="2540" b="0" strike="noStrike" spc="-1">
              <a:latin typeface="Arial"/>
            </a:endParaRPr>
          </a:p>
          <a:p>
            <a:pPr marL="648000" lvl="2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Graphical Models, Reinforcement Learning</a:t>
            </a:r>
            <a:endParaRPr lang="en-US" sz="254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Excursions to discuss model classes, model selection, evaluation... </a:t>
            </a:r>
            <a:endParaRPr lang="en-US" sz="2910" b="0" strike="noStrike" spc="-1">
              <a:latin typeface="Arial"/>
            </a:endParaRPr>
          </a:p>
        </p:txBody>
      </p:sp>
      <p:sp>
        <p:nvSpPr>
          <p:cNvPr id="246" name="CustomShape 104"/>
          <p:cNvSpPr/>
          <p:nvPr/>
        </p:nvSpPr>
        <p:spPr>
          <a:xfrm>
            <a:off x="1980000" y="-2736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Structure of the Course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247" name="CustomShape 105"/>
          <p:cNvSpPr/>
          <p:nvPr/>
        </p:nvSpPr>
        <p:spPr>
          <a:xfrm>
            <a:off x="7436160" y="2512080"/>
            <a:ext cx="2080440" cy="2021760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8" name="Line 48"/>
          <p:cNvSpPr/>
          <p:nvPr/>
        </p:nvSpPr>
        <p:spPr>
          <a:xfrm flipV="1">
            <a:off x="74354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9" name="Line 49"/>
          <p:cNvSpPr/>
          <p:nvPr/>
        </p:nvSpPr>
        <p:spPr>
          <a:xfrm flipV="1">
            <a:off x="9485640" y="1742400"/>
            <a:ext cx="162684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0" name="Line 50"/>
          <p:cNvSpPr/>
          <p:nvPr/>
        </p:nvSpPr>
        <p:spPr>
          <a:xfrm flipV="1">
            <a:off x="9485640" y="3775320"/>
            <a:ext cx="1626840" cy="770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Line 51"/>
          <p:cNvSpPr/>
          <p:nvPr/>
        </p:nvSpPr>
        <p:spPr>
          <a:xfrm flipV="1">
            <a:off x="8486280" y="1742400"/>
            <a:ext cx="1626480" cy="770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2" name="Line 52"/>
          <p:cNvSpPr/>
          <p:nvPr/>
        </p:nvSpPr>
        <p:spPr>
          <a:xfrm flipV="1">
            <a:off x="9510480" y="2785680"/>
            <a:ext cx="1626840" cy="770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3" name="Line 53"/>
          <p:cNvSpPr/>
          <p:nvPr/>
        </p:nvSpPr>
        <p:spPr>
          <a:xfrm>
            <a:off x="9062280" y="1743840"/>
            <a:ext cx="204876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4" name="Line 54"/>
          <p:cNvSpPr/>
          <p:nvPr/>
        </p:nvSpPr>
        <p:spPr>
          <a:xfrm>
            <a:off x="8294040" y="2101320"/>
            <a:ext cx="2049120" cy="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Line 55"/>
          <p:cNvSpPr/>
          <p:nvPr/>
        </p:nvSpPr>
        <p:spPr>
          <a:xfrm>
            <a:off x="7449120" y="3557160"/>
            <a:ext cx="2049120" cy="1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Line 56"/>
          <p:cNvSpPr/>
          <p:nvPr/>
        </p:nvSpPr>
        <p:spPr>
          <a:xfrm flipH="1">
            <a:off x="8475840" y="2511360"/>
            <a:ext cx="11520" cy="20235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Line 57"/>
          <p:cNvSpPr/>
          <p:nvPr/>
        </p:nvSpPr>
        <p:spPr>
          <a:xfrm flipH="1">
            <a:off x="10320480" y="2126520"/>
            <a:ext cx="11520" cy="20228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Line 58"/>
          <p:cNvSpPr/>
          <p:nvPr/>
        </p:nvSpPr>
        <p:spPr>
          <a:xfrm flipH="1">
            <a:off x="11114640" y="1742400"/>
            <a:ext cx="11160" cy="20232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CustomShape 106"/>
          <p:cNvSpPr/>
          <p:nvPr/>
        </p:nvSpPr>
        <p:spPr>
          <a:xfrm>
            <a:off x="5577840" y="3012120"/>
            <a:ext cx="140940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21409A"/>
                </a:solidFill>
                <a:latin typeface="Arial"/>
                <a:ea typeface="Droid Sans Fallback"/>
              </a:rPr>
              <a:t>Continuous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60" name="CustomShape 107"/>
          <p:cNvSpPr/>
          <p:nvPr/>
        </p:nvSpPr>
        <p:spPr>
          <a:xfrm>
            <a:off x="6035040" y="3962520"/>
            <a:ext cx="140076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</a:tabLst>
            </a:pPr>
            <a:r>
              <a:rPr lang="en-US" sz="2540" b="0" strike="noStrike" spc="-1">
                <a:solidFill>
                  <a:srgbClr val="21409A"/>
                </a:solidFill>
                <a:latin typeface="Arial"/>
                <a:ea typeface="Droid Sans Fallback"/>
              </a:rPr>
              <a:t>Discrete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61" name="CustomShape 108"/>
          <p:cNvSpPr/>
          <p:nvPr/>
        </p:nvSpPr>
        <p:spPr>
          <a:xfrm>
            <a:off x="7009200" y="4635360"/>
            <a:ext cx="139464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ED1C24"/>
                </a:solidFill>
                <a:latin typeface="Arial"/>
                <a:ea typeface="Droid Sans Fallback"/>
              </a:rPr>
              <a:t>Supervised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62" name="CustomShape 109"/>
          <p:cNvSpPr/>
          <p:nvPr/>
        </p:nvSpPr>
        <p:spPr>
          <a:xfrm>
            <a:off x="8961120" y="4663440"/>
            <a:ext cx="1677240" cy="42768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</a:tabLst>
            </a:pPr>
            <a:r>
              <a:rPr lang="en-US" sz="2540" b="0" strike="noStrike" spc="-1">
                <a:solidFill>
                  <a:srgbClr val="CE181E"/>
                </a:solidFill>
                <a:latin typeface="Arial"/>
                <a:ea typeface="Droid Sans Fallback"/>
              </a:rPr>
              <a:t>Unsupervised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63" name="CustomShape 110"/>
          <p:cNvSpPr/>
          <p:nvPr/>
        </p:nvSpPr>
        <p:spPr>
          <a:xfrm>
            <a:off x="6827400" y="1538280"/>
            <a:ext cx="1493280" cy="370800"/>
          </a:xfrm>
          <a:prstGeom prst="rect">
            <a:avLst/>
          </a:prstGeom>
          <a:noFill/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0080" tIns="81720" rIns="100080" bIns="5904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64" name="CustomShape 111"/>
          <p:cNvSpPr/>
          <p:nvPr/>
        </p:nvSpPr>
        <p:spPr>
          <a:xfrm>
            <a:off x="5303520" y="2006280"/>
            <a:ext cx="2042280" cy="37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2540" b="0" strike="noStrike" spc="-1">
                <a:solidFill>
                  <a:srgbClr val="A3238E"/>
                </a:solidFill>
                <a:latin typeface="Arial"/>
                <a:ea typeface="Droid Sans Fallback"/>
              </a:rPr>
              <a:t>Non-Probabilistic</a:t>
            </a:r>
            <a:endParaRPr lang="en-US" sz="2540" b="0" strike="noStrike" spc="-1">
              <a:latin typeface="Arial"/>
            </a:endParaRPr>
          </a:p>
        </p:txBody>
      </p:sp>
      <p:sp>
        <p:nvSpPr>
          <p:cNvPr id="265" name="CustomShape 112"/>
          <p:cNvSpPr/>
          <p:nvPr/>
        </p:nvSpPr>
        <p:spPr>
          <a:xfrm>
            <a:off x="6228360" y="5362200"/>
            <a:ext cx="526932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6336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+ graphical models, </a:t>
            </a:r>
            <a:r>
              <a:rPr lang="en-US" sz="25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reinforcement learning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14"/>
          <p:cNvSpPr/>
          <p:nvPr/>
        </p:nvSpPr>
        <p:spPr>
          <a:xfrm>
            <a:off x="1981440" y="-10944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Example: Google News </a:t>
            </a:r>
            <a:endParaRPr lang="en-US" sz="3990" b="0" strike="noStrike" spc="-1">
              <a:latin typeface="Arial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241200" y="1280160"/>
            <a:ext cx="10401120" cy="4571640"/>
          </a:xfrm>
          <a:prstGeom prst="rect">
            <a:avLst/>
          </a:prstGeom>
          <a:ln w="0">
            <a:noFill/>
          </a:ln>
        </p:spPr>
      </p:pic>
      <p:sp>
        <p:nvSpPr>
          <p:cNvPr id="268" name="CustomShape 115"/>
          <p:cNvSpPr/>
          <p:nvPr/>
        </p:nvSpPr>
        <p:spPr>
          <a:xfrm>
            <a:off x="7680960" y="6022080"/>
            <a:ext cx="2084400" cy="74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5508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r>
              <a:rPr lang="en-US" sz="16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RL: Output is a </a:t>
            </a:r>
            <a:r>
              <a:rPr lang="en-US" sz="164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Recommendation</a:t>
            </a: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</a:tabLst>
            </a:pPr>
            <a:endParaRPr lang="en-US" sz="16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548000" y="1825920"/>
            <a:ext cx="8227440" cy="371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 anchor="t">
            <a:noAutofit/>
          </a:bodyPr>
          <a:lstStyle/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Story/real-life example</a:t>
            </a:r>
            <a:endParaRPr lang="en-US" sz="2910" b="0" strike="noStrike" spc="-1" dirty="0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Lecture content, quiet questions option</a:t>
            </a:r>
            <a:endParaRPr lang="en-US" sz="2910" b="0" strike="noStrike" spc="-1" dirty="0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Concept checks</a:t>
            </a:r>
            <a:endParaRPr lang="en-US" sz="2910" b="0" strike="noStrike" spc="-1" dirty="0">
              <a:latin typeface="Arial"/>
            </a:endParaRPr>
          </a:p>
          <a:p>
            <a:pPr marL="98280">
              <a:lnSpc>
                <a:spcPct val="93000"/>
              </a:lnSpc>
              <a:spcAft>
                <a:spcPts val="1293"/>
              </a:spcAft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910" b="0" i="1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					</a:t>
            </a:r>
            <a:endParaRPr lang="en-US" sz="2910" b="0" strike="noStrike" spc="-1" dirty="0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980000" y="29664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Lecture Structure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689120" y="5007600"/>
            <a:ext cx="8708760" cy="1159200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80640" rIns="99000" bIns="5796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Lectures will include real world examples and concept 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exercises; we’ll also discuss ethics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980000" y="11664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Logistics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273" name="TextShape 2"/>
          <p:cNvSpPr/>
          <p:nvPr/>
        </p:nvSpPr>
        <p:spPr>
          <a:xfrm>
            <a:off x="457200" y="1290960"/>
            <a:ext cx="11338200" cy="539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HW0 due Friday: this is a check on your </a:t>
            </a:r>
            <a:r>
              <a:rPr lang="en-US" sz="2180" b="0" strike="noStrike" spc="-1" dirty="0" err="1">
                <a:solidFill>
                  <a:srgbClr val="000000"/>
                </a:solidFill>
                <a:latin typeface="Arial"/>
                <a:ea typeface="Droid Sans Fallback"/>
              </a:rPr>
              <a:t>prereqs</a:t>
            </a: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.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In person.  Let’s help keep each other safe by masking if ill/exposed.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Lecture recaps, CS181 “textbook” as resources (including if ill). You are responsible for finding ways to keep up with your learning!  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Regular </a:t>
            </a:r>
            <a:r>
              <a:rPr lang="en-US" sz="2180" b="0" strike="noStrike" spc="-1" dirty="0" err="1">
                <a:solidFill>
                  <a:srgbClr val="000000"/>
                </a:solidFill>
                <a:latin typeface="Arial"/>
                <a:ea typeface="Droid Sans Fallback"/>
              </a:rPr>
              <a:t>homeworks</a:t>
            </a: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: biweekly (8p Friday), done individually, combining theoretical, programming, and broader thinking elements (</a:t>
            </a:r>
            <a:r>
              <a:rPr lang="en-US" sz="2180" b="0" strike="noStrike" spc="-1" dirty="0" err="1">
                <a:solidFill>
                  <a:srgbClr val="000000"/>
                </a:solidFill>
                <a:latin typeface="Arial"/>
                <a:ea typeface="Droid Sans Fallback"/>
              </a:rPr>
              <a:t>LaTex</a:t>
            </a: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, Python)  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Six late days, at most two per problem set  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Two timed, closed-book midterms 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Sections: section zero: </a:t>
            </a:r>
            <a:r>
              <a:rPr lang="en-US" sz="2180" b="0" strike="noStrike" spc="-1" dirty="0" err="1">
                <a:solidFill>
                  <a:srgbClr val="000000"/>
                </a:solidFill>
                <a:latin typeface="Arial"/>
                <a:ea typeface="Droid Sans Fallback"/>
              </a:rPr>
              <a:t>math+code</a:t>
            </a: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 this week, then weekly sections on content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Lots of office hours (in person and on zoom)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Ed: for all discussion and questions on course content (content, clarification, private message)</a:t>
            </a:r>
            <a:endParaRPr lang="en-US" sz="218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Yes, you may sit in, audit, etc.!</a:t>
            </a:r>
            <a:endParaRPr lang="en-US" sz="218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8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9"/>
          <p:cNvSpPr/>
          <p:nvPr/>
        </p:nvSpPr>
        <p:spPr>
          <a:xfrm>
            <a:off x="1980000" y="11664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Logistics</a:t>
            </a:r>
            <a:endParaRPr lang="en-US" sz="3990" b="0" strike="noStrike" spc="-1">
              <a:latin typeface="Arial"/>
            </a:endParaRPr>
          </a:p>
        </p:txBody>
      </p:sp>
      <p:sp>
        <p:nvSpPr>
          <p:cNvPr id="275" name="TextShape 4"/>
          <p:cNvSpPr/>
          <p:nvPr/>
        </p:nvSpPr>
        <p:spPr>
          <a:xfrm>
            <a:off x="457200" y="1290960"/>
            <a:ext cx="11338200" cy="539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HW0 due Friday: this is a check on your prereqs.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In person.  Let’s help keep each other safe by masking if ill/exposed.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Lecture recaps, CS181 “textbook” as resources (including if ill). You are responsible for finding ways to keep up with your learning!  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Regular homeworks: biweekly (8p Friday), done individually, combining theoretical, programming, and broader thinking elements (LaTex, Python)  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Six late days, at most two per problem set  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Two timed, closed-book midterms 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Sections: section zero: math+code this week, then weekly sections on content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Lots of office hours (in person and on zoom)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Ed: for all discussion and questions on course content (content, clarification, private message)</a:t>
            </a:r>
            <a:endParaRPr lang="en-US" sz="218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Yes, you may sit in, audit, etc.!</a:t>
            </a:r>
            <a:endParaRPr lang="en-US" sz="218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80" b="0" strike="noStrike" spc="-1">
              <a:latin typeface="Arial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4206240" y="3799800"/>
            <a:ext cx="7497720" cy="2600640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80640" rIns="99000" bIns="5796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We’re in difficult times.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Let’s make a collective commitment to be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human to each other.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88720" y="1285920"/>
            <a:ext cx="9692640" cy="43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920" rIns="0" bIns="0" anchor="t">
            <a:noAutofit/>
          </a:bodyPr>
          <a:lstStyle/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You may work with others, but your write-up must be entirely written by yourself in your own words. You may help each other debug code, but again, the code must be written by you.</a:t>
            </a:r>
            <a:endParaRPr lang="en-US" sz="2180" b="0" strike="noStrike" spc="-1">
              <a:latin typeface="Arial"/>
            </a:endParaRPr>
          </a:p>
          <a:p>
            <a:pPr marL="864000" lvl="3" indent="-21600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Think of GenAI as a collaborator: cite if/how you use tools. </a:t>
            </a:r>
            <a:endParaRPr lang="en-US" sz="218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180" b="0" i="1" strike="noStrike" spc="-1">
                <a:solidFill>
                  <a:srgbClr val="000000"/>
                </a:solidFill>
                <a:latin typeface="Arial"/>
                <a:ea typeface="Droid Sans Fallback"/>
              </a:rPr>
              <a:t>Include the names of anyone you worked with in your write-up. </a:t>
            </a:r>
            <a:endParaRPr lang="en-US" sz="218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Do not copy parts of another person's assignment or jointly type up an assignment. </a:t>
            </a:r>
            <a:endParaRPr lang="en-US" sz="218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You can make use of textbooks and online sources to help in answering questions, but you must cite your sources (and you should be ready to explain your answer to a member of the teaching staff) </a:t>
            </a:r>
            <a:endParaRPr lang="en-US" sz="2180" b="0" strike="noStrike" spc="-1">
              <a:latin typeface="Arial"/>
            </a:endParaRPr>
          </a:p>
          <a:p>
            <a:pPr marL="391680" indent="-292680">
              <a:lnSpc>
                <a:spcPct val="93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18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Do not look up solutions to specific questions from the internet or other sources (e.g. friends from previous years)</a:t>
            </a:r>
            <a:endParaRPr lang="en-US" sz="218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980000" y="180000"/>
            <a:ext cx="8227440" cy="11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0" algn="l"/>
              </a:tabLst>
            </a:pPr>
            <a:r>
              <a:rPr lang="en-US" sz="3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Collaboration Policy</a:t>
            </a:r>
            <a:endParaRPr lang="en-US" sz="39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124640" y="273600"/>
            <a:ext cx="8587080" cy="530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796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A Short Break </a:t>
            </a:r>
            <a:endParaRPr lang="en-US" sz="599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599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(and then, … nonparametric regression)</a:t>
            </a:r>
            <a:endParaRPr lang="en-US" sz="59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5"/>
          <p:cNvPicPr/>
          <p:nvPr/>
        </p:nvPicPr>
        <p:blipFill>
          <a:blip r:embed="rId3"/>
          <a:stretch/>
        </p:blipFill>
        <p:spPr>
          <a:xfrm>
            <a:off x="1978560" y="1149480"/>
            <a:ext cx="5943600" cy="126972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53"/>
          <p:cNvSpPr/>
          <p:nvPr/>
        </p:nvSpPr>
        <p:spPr>
          <a:xfrm>
            <a:off x="1980000" y="-23760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2" name="CustomShape 54"/>
          <p:cNvSpPr/>
          <p:nvPr/>
        </p:nvSpPr>
        <p:spPr>
          <a:xfrm>
            <a:off x="91440" y="6217920"/>
            <a:ext cx="9221400" cy="6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7520" rIns="81720" bIns="40680" anchor="t">
            <a:noAutofit/>
          </a:bodyPr>
          <a:lstStyle/>
          <a:p>
            <a:pPr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  <a:tab pos="8295480" algn="l"/>
                <a:tab pos="8710200" algn="l"/>
                <a:tab pos="9124920" algn="l"/>
              </a:tabLst>
            </a:pP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https://twitter.com/geraldmellor/status/712880710328139776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https://www.statnews.com/2020/12/21/stanford-covid19-vaccine-algorithm/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https://www.theguardian.com/education/2020/aug/20/england-exams-row-timeline-was-ofqual-warned-of-algorithm-bias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https://www.propublica.org/article/machine-bias-risk-assessments-in-criminal-sentencing </a:t>
            </a:r>
            <a:br>
              <a:rPr sz="1800"/>
            </a:br>
            <a:r>
              <a:rPr lang="en-US" sz="73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https://www.reuters.com/article/us-amazon-com-jobs-automation-insight/amazon-scraps-secret-ai-recruiting-tool-that-showed-bias-against-women-idUSKCN1MK08G</a:t>
            </a:r>
            <a:br>
              <a:rPr sz="730"/>
            </a:br>
            <a:endParaRPr lang="en-US" sz="730" b="0" strike="noStrike" spc="-1">
              <a:latin typeface="Arial"/>
            </a:endParaRPr>
          </a:p>
        </p:txBody>
      </p:sp>
      <p:pic>
        <p:nvPicPr>
          <p:cNvPr id="113" name="Picture 16"/>
          <p:cNvPicPr/>
          <p:nvPr/>
        </p:nvPicPr>
        <p:blipFill>
          <a:blip r:embed="rId4"/>
          <a:srcRect b="48830"/>
          <a:stretch/>
        </p:blipFill>
        <p:spPr>
          <a:xfrm>
            <a:off x="1978560" y="2659320"/>
            <a:ext cx="4457520" cy="111204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7" descr="A screenshot of a video game&#10;&#10;Description automatically generated with medium confidence"/>
          <p:cNvPicPr/>
          <p:nvPr/>
        </p:nvPicPr>
        <p:blipFill>
          <a:blip r:embed="rId5"/>
          <a:stretch/>
        </p:blipFill>
        <p:spPr>
          <a:xfrm>
            <a:off x="1978560" y="4118400"/>
            <a:ext cx="4490640" cy="145368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8" descr="A group of people holding a sign&#10;&#10;Description automatically generated with medium confidence"/>
          <p:cNvPicPr/>
          <p:nvPr/>
        </p:nvPicPr>
        <p:blipFill>
          <a:blip r:embed="rId6"/>
          <a:stretch/>
        </p:blipFill>
        <p:spPr>
          <a:xfrm>
            <a:off x="6472080" y="2047680"/>
            <a:ext cx="3753000" cy="228996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9"/>
          <p:cNvPicPr/>
          <p:nvPr/>
        </p:nvPicPr>
        <p:blipFill>
          <a:blip r:embed="rId7"/>
          <a:stretch/>
        </p:blipFill>
        <p:spPr>
          <a:xfrm>
            <a:off x="6472080" y="4537440"/>
            <a:ext cx="3753000" cy="193320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55"/>
          <p:cNvSpPr/>
          <p:nvPr/>
        </p:nvSpPr>
        <p:spPr>
          <a:xfrm>
            <a:off x="1980000" y="-51840"/>
            <a:ext cx="822744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What this course is about</a:t>
            </a:r>
            <a:endParaRPr lang="en-US" sz="4360" b="0" strike="noStrike" spc="-1">
              <a:latin typeface="Arial"/>
            </a:endParaRPr>
          </a:p>
        </p:txBody>
      </p:sp>
      <p:sp>
        <p:nvSpPr>
          <p:cNvPr id="118" name="CustomShape 67"/>
          <p:cNvSpPr/>
          <p:nvPr/>
        </p:nvSpPr>
        <p:spPr>
          <a:xfrm>
            <a:off x="2169000" y="3668040"/>
            <a:ext cx="8044560" cy="1159200"/>
          </a:xfrm>
          <a:prstGeom prst="rect">
            <a:avLst/>
          </a:prstGeom>
          <a:solidFill>
            <a:srgbClr val="FFFFCC"/>
          </a:solidFill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80640" rIns="99000" bIns="5796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Rigor, professionalism, </a:t>
            </a:r>
            <a:endParaRPr lang="en-US" sz="2540" b="0" strike="noStrike" spc="-1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254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ethics, and inclusion are all essential!</a:t>
            </a:r>
            <a:endParaRPr lang="en-US" sz="254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3"/>
          <p:cNvSpPr/>
          <p:nvPr/>
        </p:nvSpPr>
        <p:spPr>
          <a:xfrm>
            <a:off x="1195860" y="2595185"/>
            <a:ext cx="9800280" cy="13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880" rIns="0" bIns="0" anchor="ctr">
            <a:noAutofit/>
          </a:bodyPr>
          <a:lstStyle/>
          <a:p>
            <a:pPr algn="ctr">
              <a:lnSpc>
                <a:spcPct val="93000"/>
              </a:lnSpc>
              <a:buNone/>
              <a:tabLst>
                <a:tab pos="414720" algn="l"/>
                <a:tab pos="829440" algn="l"/>
                <a:tab pos="1244160" algn="l"/>
                <a:tab pos="1659240" algn="l"/>
                <a:tab pos="2073960" algn="l"/>
                <a:tab pos="2488680" algn="l"/>
                <a:tab pos="2903400" algn="l"/>
                <a:tab pos="3318120" algn="l"/>
                <a:tab pos="3732840" algn="l"/>
                <a:tab pos="4147560" algn="l"/>
                <a:tab pos="4562640" algn="l"/>
                <a:tab pos="4977360" algn="l"/>
                <a:tab pos="5392080" algn="l"/>
                <a:tab pos="5806800" algn="l"/>
                <a:tab pos="6221520" algn="l"/>
                <a:tab pos="6636240" algn="l"/>
                <a:tab pos="7050960" algn="l"/>
                <a:tab pos="7466040" algn="l"/>
                <a:tab pos="7880760" algn="l"/>
              </a:tabLst>
            </a:pPr>
            <a:r>
              <a:rPr lang="en-US" sz="436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What happens after CS 181?</a:t>
            </a:r>
            <a:endParaRPr lang="en-US" sz="436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9863-8B12-10D9-249A-89146919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 Tale of Two Fields">
            <a:extLst>
              <a:ext uri="{FF2B5EF4-FFF2-40B4-BE49-F238E27FC236}">
                <a16:creationId xmlns:a16="http://schemas.microsoft.com/office/drawing/2014/main" id="{46C6D51B-A2BB-8B01-567C-478B55C2C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3726" y="108729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ML 101 in a nutshell</a:t>
            </a:r>
            <a:endParaRPr dirty="0"/>
          </a:p>
        </p:txBody>
      </p:sp>
      <p:pic>
        <p:nvPicPr>
          <p:cNvPr id="256" name="Model_Dashed_Lg.png" descr="Model_Dashed_Lg.png">
            <a:extLst>
              <a:ext uri="{FF2B5EF4-FFF2-40B4-BE49-F238E27FC236}">
                <a16:creationId xmlns:a16="http://schemas.microsoft.com/office/drawing/2014/main" id="{9C40DD1D-6AB0-BF0A-F73D-9BD533E7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50" y="4071008"/>
            <a:ext cx="766476" cy="76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odel_Solid_Lg.png" descr="Model_Solid_Lg.png">
            <a:extLst>
              <a:ext uri="{FF2B5EF4-FFF2-40B4-BE49-F238E27FC236}">
                <a16:creationId xmlns:a16="http://schemas.microsoft.com/office/drawing/2014/main" id="{201F9F5E-B6E3-2F1A-DD2C-56BD44D1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37" y="4071008"/>
            <a:ext cx="766476" cy="76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Database_Trained_2_ivory.png" descr="Database_Trained_2_ivory.png">
            <a:extLst>
              <a:ext uri="{FF2B5EF4-FFF2-40B4-BE49-F238E27FC236}">
                <a16:creationId xmlns:a16="http://schemas.microsoft.com/office/drawing/2014/main" id="{43C0F65C-1BC7-1B81-5C4E-11DC4D703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40" y="4084227"/>
            <a:ext cx="635001" cy="740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atabase_Trained_2_ivory.png" descr="Database_Trained_2_ivory.png">
            <a:extLst>
              <a:ext uri="{FF2B5EF4-FFF2-40B4-BE49-F238E27FC236}">
                <a16:creationId xmlns:a16="http://schemas.microsoft.com/office/drawing/2014/main" id="{781A7B41-1664-D176-9EA5-9D6727E17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440" y="4977461"/>
            <a:ext cx="635001" cy="74003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Line">
            <a:extLst>
              <a:ext uri="{FF2B5EF4-FFF2-40B4-BE49-F238E27FC236}">
                <a16:creationId xmlns:a16="http://schemas.microsoft.com/office/drawing/2014/main" id="{F1779F4F-6464-AED2-800C-DC222D1D12E2}"/>
              </a:ext>
            </a:extLst>
          </p:cNvPr>
          <p:cNvSpPr/>
          <p:nvPr/>
        </p:nvSpPr>
        <p:spPr>
          <a:xfrm>
            <a:off x="4800095" y="4454246"/>
            <a:ext cx="635001" cy="0"/>
          </a:xfrm>
          <a:prstGeom prst="line">
            <a:avLst/>
          </a:pr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261" name="Line">
            <a:extLst>
              <a:ext uri="{FF2B5EF4-FFF2-40B4-BE49-F238E27FC236}">
                <a16:creationId xmlns:a16="http://schemas.microsoft.com/office/drawing/2014/main" id="{A003F997-208F-1779-2147-AE7B303F607F}"/>
              </a:ext>
            </a:extLst>
          </p:cNvPr>
          <p:cNvSpPr/>
          <p:nvPr/>
        </p:nvSpPr>
        <p:spPr>
          <a:xfrm>
            <a:off x="6368881" y="4454246"/>
            <a:ext cx="635001" cy="0"/>
          </a:xfrm>
          <a:prstGeom prst="line">
            <a:avLst/>
          </a:pr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264" name="data">
            <a:extLst>
              <a:ext uri="{FF2B5EF4-FFF2-40B4-BE49-F238E27FC236}">
                <a16:creationId xmlns:a16="http://schemas.microsoft.com/office/drawing/2014/main" id="{D5869756-E8A9-A26A-66E2-B6CE94CD0B88}"/>
              </a:ext>
            </a:extLst>
          </p:cNvPr>
          <p:cNvSpPr txBox="1"/>
          <p:nvPr/>
        </p:nvSpPr>
        <p:spPr>
          <a:xfrm>
            <a:off x="4203373" y="3472257"/>
            <a:ext cx="445636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</p:txBody>
      </p:sp>
      <p:sp>
        <p:nvSpPr>
          <p:cNvPr id="265" name="model class">
            <a:extLst>
              <a:ext uri="{FF2B5EF4-FFF2-40B4-BE49-F238E27FC236}">
                <a16:creationId xmlns:a16="http://schemas.microsoft.com/office/drawing/2014/main" id="{2623CDB8-F6D7-5E76-3DD1-F08D5D02F7D6}"/>
              </a:ext>
            </a:extLst>
          </p:cNvPr>
          <p:cNvSpPr txBox="1"/>
          <p:nvPr/>
        </p:nvSpPr>
        <p:spPr>
          <a:xfrm>
            <a:off x="5332079" y="3472257"/>
            <a:ext cx="1049967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class</a:t>
            </a:r>
          </a:p>
        </p:txBody>
      </p:sp>
      <p:sp>
        <p:nvSpPr>
          <p:cNvPr id="266" name="trained model">
            <a:extLst>
              <a:ext uri="{FF2B5EF4-FFF2-40B4-BE49-F238E27FC236}">
                <a16:creationId xmlns:a16="http://schemas.microsoft.com/office/drawing/2014/main" id="{377FD325-95E8-19AC-8CB9-2A2F36A2DF02}"/>
              </a:ext>
            </a:extLst>
          </p:cNvPr>
          <p:cNvSpPr txBox="1"/>
          <p:nvPr/>
        </p:nvSpPr>
        <p:spPr>
          <a:xfrm>
            <a:off x="6851777" y="3481742"/>
            <a:ext cx="1251561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model</a:t>
            </a:r>
          </a:p>
        </p:txBody>
      </p:sp>
      <p:sp>
        <p:nvSpPr>
          <p:cNvPr id="267" name="train">
            <a:extLst>
              <a:ext uri="{FF2B5EF4-FFF2-40B4-BE49-F238E27FC236}">
                <a16:creationId xmlns:a16="http://schemas.microsoft.com/office/drawing/2014/main" id="{BDFFB45C-07C4-A918-36FB-3A309B3EC7F7}"/>
              </a:ext>
            </a:extLst>
          </p:cNvPr>
          <p:cNvSpPr txBox="1"/>
          <p:nvPr/>
        </p:nvSpPr>
        <p:spPr>
          <a:xfrm rot="16200000">
            <a:off x="3610776" y="4310457"/>
            <a:ext cx="461281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spcBef>
                <a:spcPts val="4500"/>
              </a:spcBef>
              <a:defRPr sz="28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1400" dirty="0">
                <a:solidFill>
                  <a:schemeClr val="bg1">
                    <a:lumMod val="95000"/>
                  </a:schemeClr>
                </a:solidFill>
              </a:rPr>
              <a:t>train</a:t>
            </a:r>
          </a:p>
        </p:txBody>
      </p:sp>
      <p:sp>
        <p:nvSpPr>
          <p:cNvPr id="268" name="test">
            <a:extLst>
              <a:ext uri="{FF2B5EF4-FFF2-40B4-BE49-F238E27FC236}">
                <a16:creationId xmlns:a16="http://schemas.microsoft.com/office/drawing/2014/main" id="{1D3DEBDC-2CDB-AE14-B146-D9E9831921C5}"/>
              </a:ext>
            </a:extLst>
          </p:cNvPr>
          <p:cNvSpPr txBox="1"/>
          <p:nvPr/>
        </p:nvSpPr>
        <p:spPr>
          <a:xfrm rot="16200000">
            <a:off x="3648254" y="5203690"/>
            <a:ext cx="386324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spcBef>
                <a:spcPts val="4500"/>
              </a:spcBef>
              <a:defRPr sz="28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1400">
                <a:solidFill>
                  <a:schemeClr val="bg1">
                    <a:lumMod val="95000"/>
                  </a:schemeClr>
                </a:solidFill>
              </a:rPr>
              <a:t>test</a:t>
            </a:r>
          </a:p>
        </p:txBody>
      </p:sp>
      <p:sp>
        <p:nvSpPr>
          <p:cNvPr id="298" name="Line">
            <a:extLst>
              <a:ext uri="{FF2B5EF4-FFF2-40B4-BE49-F238E27FC236}">
                <a16:creationId xmlns:a16="http://schemas.microsoft.com/office/drawing/2014/main" id="{4CA4424F-817C-EA84-C46B-55EE07AAB290}"/>
              </a:ext>
            </a:extLst>
          </p:cNvPr>
          <p:cNvSpPr/>
          <p:nvPr/>
        </p:nvSpPr>
        <p:spPr>
          <a:xfrm rot="5400000">
            <a:off x="6038088" y="3948863"/>
            <a:ext cx="426339" cy="2438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65" y="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2" name="data">
            <a:extLst>
              <a:ext uri="{FF2B5EF4-FFF2-40B4-BE49-F238E27FC236}">
                <a16:creationId xmlns:a16="http://schemas.microsoft.com/office/drawing/2014/main" id="{5716BF5C-8B5F-E06E-EADD-90C4F29A0A14}"/>
              </a:ext>
            </a:extLst>
          </p:cNvPr>
          <p:cNvSpPr txBox="1"/>
          <p:nvPr/>
        </p:nvSpPr>
        <p:spPr>
          <a:xfrm>
            <a:off x="3856036" y="2423907"/>
            <a:ext cx="4479925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Given: task description, data, model class, loss objective</a:t>
            </a:r>
            <a:endParaRPr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9540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 advAuto="0"/>
      <p:bldP spid="259" grpId="0" animBg="1" advAuto="0"/>
      <p:bldP spid="260" grpId="0" animBg="1" advAuto="0"/>
      <p:bldP spid="261" grpId="0" animBg="1" advAuto="0"/>
      <p:bldP spid="266" grpId="0" animBg="1" advAuto="0"/>
      <p:bldP spid="267" grpId="0" animBg="1" advAuto="0"/>
      <p:bldP spid="268" grpId="0" animBg="1" advAuto="0"/>
      <p:bldP spid="29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 Tale of Two Fields"/>
          <p:cNvSpPr txBox="1">
            <a:spLocks noGrp="1"/>
          </p:cNvSpPr>
          <p:nvPr>
            <p:ph type="title"/>
          </p:nvPr>
        </p:nvSpPr>
        <p:spPr>
          <a:xfrm>
            <a:off x="2193726" y="96082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Bad News</a:t>
            </a:r>
            <a:endParaRPr dirty="0"/>
          </a:p>
        </p:txBody>
      </p:sp>
      <p:sp>
        <p:nvSpPr>
          <p:cNvPr id="263" name="Machine Learning in the ‘wild’"/>
          <p:cNvSpPr/>
          <p:nvPr/>
        </p:nvSpPr>
        <p:spPr>
          <a:xfrm>
            <a:off x="7793196" y="5774267"/>
            <a:ext cx="2139752" cy="886917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Machine Learning in the ‘wild’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5999992" y="1846095"/>
            <a:ext cx="2062370" cy="1943101"/>
            <a:chOff x="0" y="137399"/>
            <a:chExt cx="4124738" cy="3886200"/>
          </a:xfrm>
        </p:grpSpPr>
        <p:pic>
          <p:nvPicPr>
            <p:cNvPr id="269" name="Database_Trained_2_copper.png" descr="Database_Trained_2_copp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3358" y="2543523"/>
              <a:ext cx="1270001" cy="14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Database_Trained_2_teal.png" descr="Database_Trained_2_teal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3358" y="886770"/>
              <a:ext cx="1270001" cy="14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Database_Trained_2_ivory.png" descr="Database_Trained_2_ivory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102" y="2543523"/>
              <a:ext cx="1270001" cy="14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Database_Trained_2_citrus.png" descr="Database_Trained_2_citru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102" y="886770"/>
              <a:ext cx="1270001" cy="14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training data sources"/>
            <p:cNvSpPr txBox="1"/>
            <p:nvPr/>
          </p:nvSpPr>
          <p:spPr>
            <a:xfrm>
              <a:off x="0" y="137399"/>
              <a:ext cx="4124738" cy="476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90000"/>
                </a:lnSpc>
              </a:lvl1pPr>
            </a:lstStyle>
            <a:p>
              <a:pPr algn="ctr"/>
              <a:r>
                <a:rPr sz="12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training data sources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6298043" y="4146449"/>
            <a:ext cx="1454030" cy="1022789"/>
            <a:chOff x="0" y="137399"/>
            <a:chExt cx="2908057" cy="2045576"/>
          </a:xfrm>
        </p:grpSpPr>
        <p:pic>
          <p:nvPicPr>
            <p:cNvPr id="275" name="Model_Dashed_Lg.png" descr="Model_Dashed_Lg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908067"/>
              <a:ext cx="1270000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model classes"/>
            <p:cNvSpPr txBox="1"/>
            <p:nvPr/>
          </p:nvSpPr>
          <p:spPr>
            <a:xfrm>
              <a:off x="58052" y="137399"/>
              <a:ext cx="2816427" cy="476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90000"/>
                </a:lnSpc>
              </a:lvl1pPr>
            </a:lstStyle>
            <a:p>
              <a:pPr algn="ctr"/>
              <a:r>
                <a:rPr sz="12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classes</a:t>
              </a:r>
            </a:p>
          </p:txBody>
        </p:sp>
        <p:pic>
          <p:nvPicPr>
            <p:cNvPr id="277" name="Model_Dashed_Lg.png" descr="Model_Dashed_Lg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38056" y="912974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1" name="Group"/>
          <p:cNvGrpSpPr/>
          <p:nvPr/>
        </p:nvGrpSpPr>
        <p:grpSpPr>
          <a:xfrm>
            <a:off x="8396325" y="1868142"/>
            <a:ext cx="1106215" cy="1433860"/>
            <a:chOff x="0" y="182071"/>
            <a:chExt cx="2212428" cy="2867717"/>
          </a:xfrm>
        </p:grpSpPr>
        <p:pic>
          <p:nvPicPr>
            <p:cNvPr id="279" name="Model_Solid_Lg.png" descr="Model_Solid_Lg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214" y="1779787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pre-trained model"/>
            <p:cNvSpPr txBox="1"/>
            <p:nvPr/>
          </p:nvSpPr>
          <p:spPr>
            <a:xfrm>
              <a:off x="0" y="182071"/>
              <a:ext cx="2212428" cy="809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90000"/>
                </a:lnSpc>
              </a:lvl1pPr>
            </a:lstStyle>
            <a:p>
              <a:pPr algn="ctr"/>
              <a:r>
                <a:rPr sz="12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pre-trained model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0136701" y="1868142"/>
            <a:ext cx="1106215" cy="1481683"/>
            <a:chOff x="0" y="182071"/>
            <a:chExt cx="2212428" cy="2963364"/>
          </a:xfrm>
        </p:grpSpPr>
        <p:pic>
          <p:nvPicPr>
            <p:cNvPr id="282" name="Database_Trained_2_beige.png" descr="Database_Trained_2_beige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213" y="1665359"/>
              <a:ext cx="1270001" cy="14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fine-tuning data"/>
            <p:cNvSpPr txBox="1"/>
            <p:nvPr/>
          </p:nvSpPr>
          <p:spPr>
            <a:xfrm>
              <a:off x="0" y="182071"/>
              <a:ext cx="2212428" cy="809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90000"/>
                </a:lnSpc>
              </a:lvl1pPr>
            </a:lstStyle>
            <a:p>
              <a:pPr algn="ctr"/>
              <a:r>
                <a:rPr sz="12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fine-tuning data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8208842" y="4146449"/>
            <a:ext cx="1481182" cy="1075308"/>
            <a:chOff x="0" y="137399"/>
            <a:chExt cx="2962363" cy="2150613"/>
          </a:xfrm>
        </p:grpSpPr>
        <p:pic>
          <p:nvPicPr>
            <p:cNvPr id="285" name="Database_Trained_2_salmon.png" descr="Database_Trained_2_salmon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6180" y="807936"/>
              <a:ext cx="1270001" cy="1480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target task data"/>
            <p:cNvSpPr txBox="1"/>
            <p:nvPr/>
          </p:nvSpPr>
          <p:spPr>
            <a:xfrm>
              <a:off x="0" y="137399"/>
              <a:ext cx="2962363" cy="476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90000"/>
                </a:lnSpc>
              </a:lvl1pPr>
            </a:lstStyle>
            <a:p>
              <a:pPr algn="ctr"/>
              <a:r>
                <a:rPr sz="12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target task data 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9949218" y="4146449"/>
            <a:ext cx="1481182" cy="1022789"/>
            <a:chOff x="0" y="137399"/>
            <a:chExt cx="2962363" cy="2045576"/>
          </a:xfrm>
        </p:grpSpPr>
        <p:sp>
          <p:nvSpPr>
            <p:cNvPr id="288" name="trained model"/>
            <p:cNvSpPr txBox="1"/>
            <p:nvPr/>
          </p:nvSpPr>
          <p:spPr>
            <a:xfrm>
              <a:off x="0" y="137399"/>
              <a:ext cx="2962363" cy="476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90000"/>
                </a:lnSpc>
              </a:lvl1pPr>
            </a:lstStyle>
            <a:p>
              <a:pPr algn="ctr"/>
              <a:r>
                <a:rPr sz="12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trained model</a:t>
              </a:r>
            </a:p>
          </p:txBody>
        </p:sp>
        <p:pic>
          <p:nvPicPr>
            <p:cNvPr id="289" name="Model_Solid_Lg.png" descr="Model_Solid_Lg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6180" y="912974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3" name="Group"/>
          <p:cNvGrpSpPr/>
          <p:nvPr/>
        </p:nvGrpSpPr>
        <p:grpSpPr>
          <a:xfrm rot="16200000">
            <a:off x="7360558" y="2670550"/>
            <a:ext cx="1518047" cy="618510"/>
            <a:chOff x="0" y="0"/>
            <a:chExt cx="3036093" cy="1237018"/>
          </a:xfrm>
        </p:grpSpPr>
        <p:sp>
          <p:nvSpPr>
            <p:cNvPr id="291" name="Line"/>
            <p:cNvSpPr/>
            <p:nvPr/>
          </p:nvSpPr>
          <p:spPr>
            <a:xfrm>
              <a:off x="1771418" y="310212"/>
              <a:ext cx="1" cy="926807"/>
            </a:xfrm>
            <a:prstGeom prst="line">
              <a:avLst/>
            </a:prstGeom>
            <a:noFill/>
            <a:ln w="25400" cap="flat">
              <a:solidFill>
                <a:srgbClr val="F5F2F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/>
            </a:p>
          </p:txBody>
        </p:sp>
        <p:sp>
          <p:nvSpPr>
            <p:cNvPr id="292" name="Line"/>
            <p:cNvSpPr/>
            <p:nvPr/>
          </p:nvSpPr>
          <p:spPr>
            <a:xfrm>
              <a:off x="0" y="0"/>
              <a:ext cx="3036094" cy="30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589" y="21600"/>
                  </a:lnTo>
                  <a:lnTo>
                    <a:pt x="21600" y="444"/>
                  </a:lnTo>
                </a:path>
              </a:pathLst>
            </a:custGeom>
            <a:noFill/>
            <a:ln w="25400" cap="flat">
              <a:solidFill>
                <a:srgbClr val="F5F2F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/>
            </a:p>
          </p:txBody>
        </p:sp>
      </p:grpSp>
      <p:sp>
        <p:nvSpPr>
          <p:cNvPr id="294" name="Line"/>
          <p:cNvSpPr/>
          <p:nvPr/>
        </p:nvSpPr>
        <p:spPr>
          <a:xfrm>
            <a:off x="9502120" y="2979805"/>
            <a:ext cx="635000" cy="1"/>
          </a:xfrm>
          <a:prstGeom prst="line">
            <a:avLst/>
          </a:pr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295" name="Line"/>
          <p:cNvSpPr/>
          <p:nvPr/>
        </p:nvSpPr>
        <p:spPr>
          <a:xfrm flipH="1">
            <a:off x="9502120" y="4851736"/>
            <a:ext cx="635001" cy="1"/>
          </a:xfrm>
          <a:prstGeom prst="line">
            <a:avLst/>
          </a:pr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296" name="Line"/>
          <p:cNvSpPr/>
          <p:nvPr/>
        </p:nvSpPr>
        <p:spPr>
          <a:xfrm>
            <a:off x="7864977" y="3226263"/>
            <a:ext cx="577851" cy="1633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868" y="21600"/>
                </a:lnTo>
                <a:lnTo>
                  <a:pt x="11545" y="8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297" name="Line"/>
          <p:cNvSpPr/>
          <p:nvPr/>
        </p:nvSpPr>
        <p:spPr>
          <a:xfrm rot="10800000">
            <a:off x="11242568" y="2967550"/>
            <a:ext cx="466813" cy="1866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438" y="21538"/>
                </a:lnTo>
                <a:lnTo>
                  <a:pt x="0" y="41"/>
                </a:lnTo>
                <a:lnTo>
                  <a:pt x="20982" y="0"/>
                </a:lnTo>
              </a:path>
            </a:pathLst>
          </a:custGeom>
          <a:ln w="25400">
            <a:solidFill>
              <a:srgbClr val="F5F2F1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DC9CD1-F96C-5DC1-5EFA-52C25315057D}"/>
              </a:ext>
            </a:extLst>
          </p:cNvPr>
          <p:cNvGrpSpPr/>
          <p:nvPr/>
        </p:nvGrpSpPr>
        <p:grpSpPr>
          <a:xfrm>
            <a:off x="690851" y="1846095"/>
            <a:ext cx="4638335" cy="4815089"/>
            <a:chOff x="690851" y="1846095"/>
            <a:chExt cx="4638335" cy="4815089"/>
          </a:xfrm>
        </p:grpSpPr>
        <p:sp>
          <p:nvSpPr>
            <p:cNvPr id="262" name="Stats/ML Textbooks"/>
            <p:cNvSpPr/>
            <p:nvPr/>
          </p:nvSpPr>
          <p:spPr>
            <a:xfrm>
              <a:off x="1825674" y="5774267"/>
              <a:ext cx="2139752" cy="886917"/>
            </a:xfrm>
            <a:prstGeom prst="rect">
              <a:avLst/>
            </a:prstGeom>
            <a:solidFill>
              <a:srgbClr val="887D7A"/>
            </a:solidFill>
            <a:ln w="508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lvl1pPr>
            </a:lstStyle>
            <a:p>
              <a:pPr algn="ctr"/>
              <a:r>
                <a:rPr lang="en-US" sz="1850" dirty="0">
                  <a:solidFill>
                    <a:schemeClr val="bg1">
                      <a:lumMod val="95000"/>
                    </a:schemeClr>
                  </a:solidFill>
                </a:rPr>
                <a:t>Machine Learning Courses</a:t>
              </a:r>
              <a:endParaRPr sz="18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5" name="Model_Dashed_Lg.png" descr="Model_Dashed_Lg.png">
              <a:extLst>
                <a:ext uri="{FF2B5EF4-FFF2-40B4-BE49-F238E27FC236}">
                  <a16:creationId xmlns:a16="http://schemas.microsoft.com/office/drawing/2014/main" id="{117F0538-4806-B632-7808-1D5694103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1975" y="3493196"/>
              <a:ext cx="766476" cy="76647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Model_Solid_Lg.png" descr="Model_Solid_Lg.png">
              <a:extLst>
                <a:ext uri="{FF2B5EF4-FFF2-40B4-BE49-F238E27FC236}">
                  <a16:creationId xmlns:a16="http://schemas.microsoft.com/office/drawing/2014/main" id="{9ABE1A97-1B96-822D-7B4B-3EEB8F27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0762" y="3493196"/>
              <a:ext cx="766476" cy="76647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Database_Trained_2_ivory.png" descr="Database_Trained_2_ivory.png">
              <a:extLst>
                <a:ext uri="{FF2B5EF4-FFF2-40B4-BE49-F238E27FC236}">
                  <a16:creationId xmlns:a16="http://schemas.microsoft.com/office/drawing/2014/main" id="{71DBBAB2-8A72-D83C-FA33-DD377C34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665" y="3506415"/>
              <a:ext cx="635001" cy="7400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Database_Trained_2_ivory.png" descr="Database_Trained_2_ivory.png">
              <a:extLst>
                <a:ext uri="{FF2B5EF4-FFF2-40B4-BE49-F238E27FC236}">
                  <a16:creationId xmlns:a16="http://schemas.microsoft.com/office/drawing/2014/main" id="{97F2CBF9-F0E8-78D8-ED5C-A93C0282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665" y="4399649"/>
              <a:ext cx="635001" cy="7400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5863269-9666-C48E-AE4C-0B6169CD8961}"/>
                </a:ext>
              </a:extLst>
            </p:cNvPr>
            <p:cNvSpPr/>
            <p:nvPr/>
          </p:nvSpPr>
          <p:spPr>
            <a:xfrm>
              <a:off x="1793320" y="3876434"/>
              <a:ext cx="635001" cy="0"/>
            </a:xfrm>
            <a:prstGeom prst="line">
              <a:avLst/>
            </a:prstGeom>
            <a:ln w="25400">
              <a:solidFill>
                <a:srgbClr val="F5F2F1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368AF80C-479F-55A9-DBE9-7985BC76E672}"/>
                </a:ext>
              </a:extLst>
            </p:cNvPr>
            <p:cNvSpPr/>
            <p:nvPr/>
          </p:nvSpPr>
          <p:spPr>
            <a:xfrm>
              <a:off x="3362106" y="3876434"/>
              <a:ext cx="635001" cy="0"/>
            </a:xfrm>
            <a:prstGeom prst="line">
              <a:avLst/>
            </a:prstGeom>
            <a:ln w="25400">
              <a:solidFill>
                <a:srgbClr val="F5F2F1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/>
            </a:p>
          </p:txBody>
        </p:sp>
        <p:sp>
          <p:nvSpPr>
            <p:cNvPr id="21" name="data">
              <a:extLst>
                <a:ext uri="{FF2B5EF4-FFF2-40B4-BE49-F238E27FC236}">
                  <a16:creationId xmlns:a16="http://schemas.microsoft.com/office/drawing/2014/main" id="{0BDD7410-48D8-0CCA-14F5-B776B9F59401}"/>
                </a:ext>
              </a:extLst>
            </p:cNvPr>
            <p:cNvSpPr txBox="1"/>
            <p:nvPr/>
          </p:nvSpPr>
          <p:spPr>
            <a:xfrm>
              <a:off x="1196598" y="2894445"/>
              <a:ext cx="445636" cy="2875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4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</a:t>
              </a:r>
            </a:p>
          </p:txBody>
        </p:sp>
        <p:sp>
          <p:nvSpPr>
            <p:cNvPr id="22" name="model class">
              <a:extLst>
                <a:ext uri="{FF2B5EF4-FFF2-40B4-BE49-F238E27FC236}">
                  <a16:creationId xmlns:a16="http://schemas.microsoft.com/office/drawing/2014/main" id="{E07CFB68-EE48-CBA2-7F34-AF303DE12F12}"/>
                </a:ext>
              </a:extLst>
            </p:cNvPr>
            <p:cNvSpPr txBox="1"/>
            <p:nvPr/>
          </p:nvSpPr>
          <p:spPr>
            <a:xfrm>
              <a:off x="2325304" y="2894445"/>
              <a:ext cx="1049967" cy="2875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4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 class</a:t>
              </a:r>
            </a:p>
          </p:txBody>
        </p:sp>
        <p:sp>
          <p:nvSpPr>
            <p:cNvPr id="23" name="trained model">
              <a:extLst>
                <a:ext uri="{FF2B5EF4-FFF2-40B4-BE49-F238E27FC236}">
                  <a16:creationId xmlns:a16="http://schemas.microsoft.com/office/drawing/2014/main" id="{08EB1C70-4C9C-98C5-6983-08DB8FA6F172}"/>
                </a:ext>
              </a:extLst>
            </p:cNvPr>
            <p:cNvSpPr txBox="1"/>
            <p:nvPr/>
          </p:nvSpPr>
          <p:spPr>
            <a:xfrm>
              <a:off x="3845002" y="2903930"/>
              <a:ext cx="1251561" cy="2875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sz="14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trained model</a:t>
              </a:r>
            </a:p>
          </p:txBody>
        </p:sp>
        <p:sp>
          <p:nvSpPr>
            <p:cNvPr id="24" name="train">
              <a:extLst>
                <a:ext uri="{FF2B5EF4-FFF2-40B4-BE49-F238E27FC236}">
                  <a16:creationId xmlns:a16="http://schemas.microsoft.com/office/drawing/2014/main" id="{69E19ED5-610C-D15B-EDCA-7CC854324A49}"/>
                </a:ext>
              </a:extLst>
            </p:cNvPr>
            <p:cNvSpPr txBox="1"/>
            <p:nvPr/>
          </p:nvSpPr>
          <p:spPr>
            <a:xfrm rot="16200000">
              <a:off x="604001" y="3732645"/>
              <a:ext cx="461281" cy="2875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spcBef>
                  <a:spcPts val="4500"/>
                </a:spcBef>
                <a:defRPr sz="2800">
                  <a:latin typeface="Open Sans Regular"/>
                  <a:ea typeface="Open Sans Regular"/>
                  <a:cs typeface="Open Sans Regular"/>
                  <a:sym typeface="Open Sans Regular"/>
                </a:defRPr>
              </a:lvl1pPr>
            </a:lstStyle>
            <a:p>
              <a:r>
                <a:rPr sz="1400" dirty="0">
                  <a:solidFill>
                    <a:schemeClr val="bg1">
                      <a:lumMod val="95000"/>
                    </a:schemeClr>
                  </a:solidFill>
                </a:rPr>
                <a:t>train</a:t>
              </a:r>
            </a:p>
          </p:txBody>
        </p:sp>
        <p:sp>
          <p:nvSpPr>
            <p:cNvPr id="25" name="test">
              <a:extLst>
                <a:ext uri="{FF2B5EF4-FFF2-40B4-BE49-F238E27FC236}">
                  <a16:creationId xmlns:a16="http://schemas.microsoft.com/office/drawing/2014/main" id="{968B8DD7-4061-2397-EB64-32B6807B2F04}"/>
                </a:ext>
              </a:extLst>
            </p:cNvPr>
            <p:cNvSpPr txBox="1"/>
            <p:nvPr/>
          </p:nvSpPr>
          <p:spPr>
            <a:xfrm rot="16200000">
              <a:off x="641479" y="4625878"/>
              <a:ext cx="386324" cy="2875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l">
                <a:spcBef>
                  <a:spcPts val="4500"/>
                </a:spcBef>
                <a:defRPr sz="2800">
                  <a:latin typeface="Open Sans Regular"/>
                  <a:ea typeface="Open Sans Regular"/>
                  <a:cs typeface="Open Sans Regular"/>
                  <a:sym typeface="Open Sans Regular"/>
                </a:defRPr>
              </a:lvl1pPr>
            </a:lstStyle>
            <a:p>
              <a:r>
                <a:rPr sz="1400">
                  <a:solidFill>
                    <a:schemeClr val="bg1">
                      <a:lumMod val="95000"/>
                    </a:schemeClr>
                  </a:solidFill>
                </a:rPr>
                <a:t>test</a:t>
              </a:r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C11406CD-C07D-077B-AFB8-8053A5648562}"/>
                </a:ext>
              </a:extLst>
            </p:cNvPr>
            <p:cNvSpPr/>
            <p:nvPr/>
          </p:nvSpPr>
          <p:spPr>
            <a:xfrm rot="5400000">
              <a:off x="3031313" y="3371051"/>
              <a:ext cx="426339" cy="2438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165" y="8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5F2F1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/>
            </a:p>
          </p:txBody>
        </p:sp>
        <p:sp>
          <p:nvSpPr>
            <p:cNvPr id="27" name="data">
              <a:extLst>
                <a:ext uri="{FF2B5EF4-FFF2-40B4-BE49-F238E27FC236}">
                  <a16:creationId xmlns:a16="http://schemas.microsoft.com/office/drawing/2014/main" id="{631DE006-0D7D-4D83-2F34-7C77863CE452}"/>
                </a:ext>
              </a:extLst>
            </p:cNvPr>
            <p:cNvSpPr txBox="1"/>
            <p:nvPr/>
          </p:nvSpPr>
          <p:spPr>
            <a:xfrm>
              <a:off x="849261" y="1846095"/>
              <a:ext cx="4479925" cy="6876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Given: task description, data, model class, loss objective</a:t>
              </a:r>
              <a:endParaRPr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data">
            <a:extLst>
              <a:ext uri="{FF2B5EF4-FFF2-40B4-BE49-F238E27FC236}">
                <a16:creationId xmlns:a16="http://schemas.microsoft.com/office/drawing/2014/main" id="{60C1B4B0-6BA5-28AC-3FB4-25C887E0135F}"/>
              </a:ext>
            </a:extLst>
          </p:cNvPr>
          <p:cNvSpPr txBox="1"/>
          <p:nvPr/>
        </p:nvSpPr>
        <p:spPr>
          <a:xfrm>
            <a:off x="8309646" y="3593675"/>
            <a:ext cx="294329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Task: ?? , Loss: ??</a:t>
            </a:r>
            <a:endParaRPr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74" grpId="0" animBg="1" advAuto="0"/>
      <p:bldP spid="278" grpId="0" animBg="1" advAuto="0"/>
      <p:bldP spid="281" grpId="0" animBg="1" advAuto="0"/>
      <p:bldP spid="284" grpId="0" animBg="1" advAuto="0"/>
      <p:bldP spid="287" grpId="0" animBg="1" advAuto="0"/>
      <p:bldP spid="290" grpId="0" animBg="1" advAuto="0"/>
      <p:bldP spid="293" grpId="0" animBg="1" advAuto="0"/>
      <p:bldP spid="294" grpId="0" animBg="1" advAuto="0"/>
      <p:bldP spid="295" grpId="0" animBg="1" advAuto="0"/>
      <p:bldP spid="296" grpId="0" animBg="1" advAuto="0"/>
      <p:bldP spid="297" grpId="0" animBg="1" advAuto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 Tale of Two Fields"/>
          <p:cNvSpPr txBox="1">
            <a:spLocks noGrp="1"/>
          </p:cNvSpPr>
          <p:nvPr>
            <p:ph type="title"/>
          </p:nvPr>
        </p:nvSpPr>
        <p:spPr>
          <a:xfrm>
            <a:off x="2169800" y="80481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dirty="0"/>
              <a:t>A Tale of Two Fields</a:t>
            </a:r>
          </a:p>
        </p:txBody>
      </p:sp>
      <p:sp>
        <p:nvSpPr>
          <p:cNvPr id="301" name="‘Benchmark’ Machine Learning"/>
          <p:cNvSpPr/>
          <p:nvPr/>
        </p:nvSpPr>
        <p:spPr>
          <a:xfrm>
            <a:off x="1347697" y="6179468"/>
            <a:ext cx="3832407" cy="545034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‘Benchmark’ Machine Learning</a:t>
            </a:r>
          </a:p>
        </p:txBody>
      </p:sp>
      <p:grpSp>
        <p:nvGrpSpPr>
          <p:cNvPr id="308" name="Group"/>
          <p:cNvGrpSpPr/>
          <p:nvPr/>
        </p:nvGrpSpPr>
        <p:grpSpPr>
          <a:xfrm>
            <a:off x="234112" y="1588004"/>
            <a:ext cx="2892103" cy="2153531"/>
            <a:chOff x="-81507" y="-399785"/>
            <a:chExt cx="5784205" cy="4307059"/>
          </a:xfrm>
        </p:grpSpPr>
        <p:sp>
          <p:nvSpPr>
            <p:cNvPr id="302" name="Rectangle"/>
            <p:cNvSpPr/>
            <p:nvPr/>
          </p:nvSpPr>
          <p:spPr>
            <a:xfrm>
              <a:off x="-81508" y="-399786"/>
              <a:ext cx="5784206" cy="4263787"/>
            </a:xfrm>
            <a:prstGeom prst="rect">
              <a:avLst/>
            </a:prstGeom>
            <a:solidFill>
              <a:srgbClr val="67555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pPr>
              <a:endParaRPr sz="1850"/>
            </a:p>
          </p:txBody>
        </p:sp>
        <p:grpSp>
          <p:nvGrpSpPr>
            <p:cNvPr id="305" name="Screen Shot 2020-11-05 at 10.21.57 AM.png"/>
            <p:cNvGrpSpPr/>
            <p:nvPr/>
          </p:nvGrpSpPr>
          <p:grpSpPr>
            <a:xfrm>
              <a:off x="333723" y="357047"/>
              <a:ext cx="4887714" cy="3287815"/>
              <a:chOff x="0" y="0"/>
              <a:chExt cx="4887712" cy="3287814"/>
            </a:xfrm>
          </p:grpSpPr>
          <p:pic>
            <p:nvPicPr>
              <p:cNvPr id="304" name="Screen Shot 2020-11-05 at 10.21.57 AM.png" descr="Screen Shot 2020-11-05 at 10.21.57 A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00" y="114300"/>
                <a:ext cx="4532113" cy="283061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03" name="Screen Shot 2020-11-05 at 10.21.57 AM.png" descr="Screen Shot 2020-11-05 at 10.21.57 AM.png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4887713" cy="3287815"/>
              </a:xfrm>
              <a:prstGeom prst="rect">
                <a:avLst/>
              </a:prstGeom>
              <a:effectLst/>
            </p:spPr>
          </p:pic>
        </p:grpSp>
        <p:sp>
          <p:nvSpPr>
            <p:cNvPr id="306" name="Credit: [Sharif Razavian, 2017]"/>
            <p:cNvSpPr txBox="1"/>
            <p:nvPr/>
          </p:nvSpPr>
          <p:spPr>
            <a:xfrm>
              <a:off x="1436471" y="3409841"/>
              <a:ext cx="4083815" cy="497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r">
                <a:defRPr sz="1800"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r>
                <a:rPr sz="900"/>
                <a:t>Credit: [Sharif Razavian, 2017] </a:t>
              </a:r>
            </a:p>
          </p:txBody>
        </p:sp>
        <p:sp>
          <p:nvSpPr>
            <p:cNvPr id="307" name="Image Classification"/>
            <p:cNvSpPr txBox="1"/>
            <p:nvPr/>
          </p:nvSpPr>
          <p:spPr>
            <a:xfrm>
              <a:off x="138225" y="-370385"/>
              <a:ext cx="5344740" cy="642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r>
                <a:rPr sz="900"/>
                <a:t>Image Classification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3223727" y="1586156"/>
            <a:ext cx="3058990" cy="2119125"/>
            <a:chOff x="-86569" y="-449511"/>
            <a:chExt cx="6117978" cy="4238249"/>
          </a:xfrm>
        </p:grpSpPr>
        <p:sp>
          <p:nvSpPr>
            <p:cNvPr id="309" name="Rectangle"/>
            <p:cNvSpPr/>
            <p:nvPr/>
          </p:nvSpPr>
          <p:spPr>
            <a:xfrm>
              <a:off x="-86569" y="-449511"/>
              <a:ext cx="6117978" cy="4227383"/>
            </a:xfrm>
            <a:prstGeom prst="rect">
              <a:avLst/>
            </a:prstGeom>
            <a:solidFill>
              <a:srgbClr val="67555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pPr>
              <a:endParaRPr sz="1850"/>
            </a:p>
          </p:txBody>
        </p:sp>
        <p:grpSp>
          <p:nvGrpSpPr>
            <p:cNvPr id="312" name="WIDE_TQC003_3.png"/>
            <p:cNvGrpSpPr/>
            <p:nvPr/>
          </p:nvGrpSpPr>
          <p:grpSpPr>
            <a:xfrm>
              <a:off x="334720" y="361475"/>
              <a:ext cx="5275400" cy="3123814"/>
              <a:chOff x="0" y="0"/>
              <a:chExt cx="5275398" cy="3123813"/>
            </a:xfrm>
          </p:grpSpPr>
          <p:pic>
            <p:nvPicPr>
              <p:cNvPr id="311" name="WIDE_TQC003_3.png" descr="WIDE_TQC003_3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77800" y="114300"/>
                <a:ext cx="4919799" cy="266661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0" name="WIDE_TQC003_3.png" descr="WIDE_TQC003_3.png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5275399" cy="3123814"/>
              </a:xfrm>
              <a:prstGeom prst="rect">
                <a:avLst/>
              </a:prstGeom>
              <a:effectLst/>
            </p:spPr>
          </p:pic>
        </p:grpSp>
        <p:sp>
          <p:nvSpPr>
            <p:cNvPr id="313" name="Speech Recognition"/>
            <p:cNvSpPr txBox="1"/>
            <p:nvPr/>
          </p:nvSpPr>
          <p:spPr>
            <a:xfrm>
              <a:off x="480519" y="-344699"/>
              <a:ext cx="4983802" cy="4212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900"/>
                <a:t>Speech Recognition</a:t>
              </a:r>
            </a:p>
          </p:txBody>
        </p:sp>
        <p:sp>
          <p:nvSpPr>
            <p:cNvPr id="314" name="Credit: The Economist"/>
            <p:cNvSpPr txBox="1"/>
            <p:nvPr/>
          </p:nvSpPr>
          <p:spPr>
            <a:xfrm>
              <a:off x="1598702" y="3260421"/>
              <a:ext cx="4337366" cy="528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r">
                <a:defRPr sz="1800"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r>
                <a:rPr sz="900"/>
                <a:t>Credit: The Economist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1122148" y="3910381"/>
            <a:ext cx="4025975" cy="2099355"/>
            <a:chOff x="0" y="23627"/>
            <a:chExt cx="8051948" cy="4198707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23627"/>
              <a:ext cx="8051949" cy="4085004"/>
              <a:chOff x="0" y="0"/>
              <a:chExt cx="8051948" cy="4085002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8051949" cy="4085003"/>
              </a:xfrm>
              <a:prstGeom prst="rect">
                <a:avLst/>
              </a:prstGeom>
              <a:solidFill>
                <a:srgbClr val="6755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700">
                    <a:latin typeface="Open Sans Regular"/>
                    <a:ea typeface="Open Sans Regular"/>
                    <a:cs typeface="Open Sans Regular"/>
                    <a:sym typeface="Open Sans Regular"/>
                  </a:defRPr>
                </a:pPr>
                <a:endParaRPr sz="1850"/>
              </a:p>
            </p:txBody>
          </p:sp>
          <p:grpSp>
            <p:nvGrpSpPr>
              <p:cNvPr id="319" name="Screen Shot 2020-11-05 at 10.36.57 AM.png"/>
              <p:cNvGrpSpPr/>
              <p:nvPr/>
            </p:nvGrpSpPr>
            <p:grpSpPr>
              <a:xfrm>
                <a:off x="251872" y="653615"/>
                <a:ext cx="7529589" cy="3356989"/>
                <a:chOff x="0" y="0"/>
                <a:chExt cx="7529587" cy="3356987"/>
              </a:xfrm>
            </p:grpSpPr>
            <p:pic>
              <p:nvPicPr>
                <p:cNvPr id="318" name="Screen Shot 2020-11-05 at 10.36.57 AM.png" descr="Screen Shot 2020-11-05 at 10.36.57 AM.png"/>
                <p:cNvPicPr>
                  <a:picLocks noChangeAspect="1"/>
                </p:cNvPicPr>
                <p:nvPr/>
              </p:nvPicPr>
              <p:blipFill>
                <a:blip r:embed="rId7"/>
                <a:srcRect l="2723" b="10061"/>
                <a:stretch>
                  <a:fillRect/>
                </a:stretch>
              </p:blipFill>
              <p:spPr>
                <a:xfrm>
                  <a:off x="177800" y="114300"/>
                  <a:ext cx="7173988" cy="2899788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317" name="Screen Shot 2020-11-05 at 10.36.57 AM.png" descr="Screen Shot 2020-11-05 at 10.36.57 AM.png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" y="-1"/>
                  <a:ext cx="7529589" cy="3356989"/>
                </a:xfrm>
                <a:prstGeom prst="rect">
                  <a:avLst/>
                </a:prstGeom>
                <a:effectLst/>
              </p:spPr>
            </p:pic>
          </p:grpSp>
        </p:grpSp>
        <p:sp>
          <p:nvSpPr>
            <p:cNvPr id="321" name="Credit: [Stahlberg et al., 2018]"/>
            <p:cNvSpPr txBox="1"/>
            <p:nvPr/>
          </p:nvSpPr>
          <p:spPr>
            <a:xfrm>
              <a:off x="3403641" y="3694018"/>
              <a:ext cx="4337365" cy="528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r">
                <a:defRPr sz="1800"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r>
                <a:rPr sz="900"/>
                <a:t>Credit: [Stahlberg et al., 2018] </a:t>
              </a:r>
            </a:p>
          </p:txBody>
        </p:sp>
        <p:sp>
          <p:nvSpPr>
            <p:cNvPr id="322" name="Machine Translation"/>
            <p:cNvSpPr/>
            <p:nvPr/>
          </p:nvSpPr>
          <p:spPr>
            <a:xfrm>
              <a:off x="4025974" y="37573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900"/>
                <a:t>Machine Translation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7846526" y="1463977"/>
            <a:ext cx="4117093" cy="1925612"/>
            <a:chOff x="0" y="0"/>
            <a:chExt cx="8234184" cy="3851223"/>
          </a:xfrm>
        </p:grpSpPr>
        <p:sp>
          <p:nvSpPr>
            <p:cNvPr id="324" name="Rectangle"/>
            <p:cNvSpPr/>
            <p:nvPr/>
          </p:nvSpPr>
          <p:spPr>
            <a:xfrm>
              <a:off x="0" y="0"/>
              <a:ext cx="8234185" cy="3851224"/>
            </a:xfrm>
            <a:prstGeom prst="rect">
              <a:avLst/>
            </a:prstGeom>
            <a:solidFill>
              <a:srgbClr val="67555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pPr>
              <a:endParaRPr sz="1850"/>
            </a:p>
          </p:txBody>
        </p:sp>
        <p:grpSp>
          <p:nvGrpSpPr>
            <p:cNvPr id="327" name="Screen Shot 2021-01-14 at 6.26.50 PM.png"/>
            <p:cNvGrpSpPr/>
            <p:nvPr/>
          </p:nvGrpSpPr>
          <p:grpSpPr>
            <a:xfrm>
              <a:off x="251504" y="287955"/>
              <a:ext cx="7731177" cy="3441121"/>
              <a:chOff x="0" y="0"/>
              <a:chExt cx="7731176" cy="3441119"/>
            </a:xfrm>
          </p:grpSpPr>
          <p:pic>
            <p:nvPicPr>
              <p:cNvPr id="326" name="Screen Shot 2021-01-14 at 6.26.50 PM.png" descr="Screen Shot 2021-01-14 at 6.26.50 PM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800" y="114300"/>
                <a:ext cx="7375577" cy="298392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25" name="Screen Shot 2021-01-14 at 6.26.50 PM.png" descr="Screen Shot 2021-01-14 at 6.26.50 PM.png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7731177" cy="344112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33" name="Group"/>
          <p:cNvGrpSpPr/>
          <p:nvPr/>
        </p:nvGrpSpPr>
        <p:grpSpPr>
          <a:xfrm>
            <a:off x="6335227" y="4835827"/>
            <a:ext cx="5076040" cy="1738943"/>
            <a:chOff x="0" y="0"/>
            <a:chExt cx="10152078" cy="3477883"/>
          </a:xfrm>
        </p:grpSpPr>
        <p:sp>
          <p:nvSpPr>
            <p:cNvPr id="329" name="Rectangle"/>
            <p:cNvSpPr/>
            <p:nvPr/>
          </p:nvSpPr>
          <p:spPr>
            <a:xfrm>
              <a:off x="-1" y="0"/>
              <a:ext cx="10152080" cy="3477884"/>
            </a:xfrm>
            <a:prstGeom prst="rect">
              <a:avLst/>
            </a:prstGeom>
            <a:solidFill>
              <a:srgbClr val="67555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pPr>
              <a:endParaRPr sz="1850"/>
            </a:p>
          </p:txBody>
        </p:sp>
        <p:grpSp>
          <p:nvGrpSpPr>
            <p:cNvPr id="332" name="Screen Shot 2021-01-14 at 6.21.59 PM.png"/>
            <p:cNvGrpSpPr/>
            <p:nvPr/>
          </p:nvGrpSpPr>
          <p:grpSpPr>
            <a:xfrm>
              <a:off x="305154" y="392394"/>
              <a:ext cx="9577736" cy="2999433"/>
              <a:chOff x="0" y="0"/>
              <a:chExt cx="9577734" cy="2999432"/>
            </a:xfrm>
          </p:grpSpPr>
          <p:pic>
            <p:nvPicPr>
              <p:cNvPr id="331" name="Screen Shot 2021-01-14 at 6.21.59 PM.png" descr="Screen Shot 2021-01-14 at 6.21.59 PM.png"/>
              <p:cNvPicPr>
                <a:picLocks noChangeAspect="1"/>
              </p:cNvPicPr>
              <p:nvPr/>
            </p:nvPicPr>
            <p:blipFill>
              <a:blip r:embed="rId11"/>
              <a:srcRect l="1069" t="2729" b="8697"/>
              <a:stretch>
                <a:fillRect/>
              </a:stretch>
            </p:blipFill>
            <p:spPr>
              <a:xfrm>
                <a:off x="177800" y="114300"/>
                <a:ext cx="9222135" cy="254223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0" name="Screen Shot 2021-01-14 at 6.21.59 PM.png" descr="Screen Shot 2021-01-14 at 6.21.59 PM.png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" y="-1"/>
                <a:ext cx="9577736" cy="299943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38" name="Group"/>
          <p:cNvGrpSpPr/>
          <p:nvPr/>
        </p:nvGrpSpPr>
        <p:grpSpPr>
          <a:xfrm>
            <a:off x="6582935" y="2559529"/>
            <a:ext cx="3720057" cy="1738942"/>
            <a:chOff x="0" y="0"/>
            <a:chExt cx="7440111" cy="3477883"/>
          </a:xfrm>
        </p:grpSpPr>
        <p:sp>
          <p:nvSpPr>
            <p:cNvPr id="334" name="Rectangle"/>
            <p:cNvSpPr/>
            <p:nvPr/>
          </p:nvSpPr>
          <p:spPr>
            <a:xfrm>
              <a:off x="-1" y="-1"/>
              <a:ext cx="7440113" cy="3477885"/>
            </a:xfrm>
            <a:prstGeom prst="rect">
              <a:avLst/>
            </a:prstGeom>
            <a:solidFill>
              <a:srgbClr val="67555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pPr>
              <a:endParaRPr sz="1850"/>
            </a:p>
          </p:txBody>
        </p:sp>
        <p:grpSp>
          <p:nvGrpSpPr>
            <p:cNvPr id="337" name="Screen Shot 2021-01-14 at 6.29.19 PM.png"/>
            <p:cNvGrpSpPr/>
            <p:nvPr/>
          </p:nvGrpSpPr>
          <p:grpSpPr>
            <a:xfrm>
              <a:off x="270316" y="330484"/>
              <a:ext cx="6896831" cy="3099592"/>
              <a:chOff x="0" y="0"/>
              <a:chExt cx="6896829" cy="3099591"/>
            </a:xfrm>
          </p:grpSpPr>
          <p:pic>
            <p:nvPicPr>
              <p:cNvPr id="336" name="Screen Shot 2021-01-14 at 6.29.19 PM.png" descr="Screen Shot 2021-01-14 at 6.29.19 PM.png"/>
              <p:cNvPicPr>
                <a:picLocks noChangeAspect="1"/>
              </p:cNvPicPr>
              <p:nvPr/>
            </p:nvPicPr>
            <p:blipFill>
              <a:blip r:embed="rId13"/>
              <a:srcRect r="3462"/>
              <a:stretch>
                <a:fillRect/>
              </a:stretch>
            </p:blipFill>
            <p:spPr>
              <a:xfrm>
                <a:off x="177800" y="114300"/>
                <a:ext cx="6541230" cy="264239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5" name="Screen Shot 2021-01-14 at 6.29.19 PM.png" descr="Screen Shot 2021-01-14 at 6.29.19 PM.png"/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6896830" cy="309959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46" name="Group"/>
          <p:cNvGrpSpPr/>
          <p:nvPr/>
        </p:nvGrpSpPr>
        <p:grpSpPr>
          <a:xfrm>
            <a:off x="7572311" y="3657607"/>
            <a:ext cx="4360724" cy="1907288"/>
            <a:chOff x="0" y="0"/>
            <a:chExt cx="8721446" cy="3814574"/>
          </a:xfrm>
        </p:grpSpPr>
        <p:sp>
          <p:nvSpPr>
            <p:cNvPr id="339" name="Rectangle"/>
            <p:cNvSpPr/>
            <p:nvPr/>
          </p:nvSpPr>
          <p:spPr>
            <a:xfrm>
              <a:off x="0" y="0"/>
              <a:ext cx="8721447" cy="3814575"/>
            </a:xfrm>
            <a:prstGeom prst="rect">
              <a:avLst/>
            </a:prstGeom>
            <a:solidFill>
              <a:srgbClr val="67555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700">
                  <a:latin typeface="Open Sans Regular"/>
                  <a:ea typeface="Open Sans Regular"/>
                  <a:cs typeface="Open Sans Regular"/>
                  <a:sym typeface="Open Sans Regular"/>
                </a:defRPr>
              </a:pPr>
              <a:endParaRPr sz="1850"/>
            </a:p>
          </p:txBody>
        </p:sp>
        <p:grpSp>
          <p:nvGrpSpPr>
            <p:cNvPr id="345" name="Group"/>
            <p:cNvGrpSpPr/>
            <p:nvPr/>
          </p:nvGrpSpPr>
          <p:grpSpPr>
            <a:xfrm>
              <a:off x="353050" y="364931"/>
              <a:ext cx="8077239" cy="3345530"/>
              <a:chOff x="-42944" y="-122426"/>
              <a:chExt cx="8077237" cy="3345529"/>
            </a:xfrm>
          </p:grpSpPr>
          <p:grpSp>
            <p:nvGrpSpPr>
              <p:cNvPr id="342" name="Screen Shot 2021-01-14 at 6.30.43 PM.png"/>
              <p:cNvGrpSpPr/>
              <p:nvPr/>
            </p:nvGrpSpPr>
            <p:grpSpPr>
              <a:xfrm>
                <a:off x="-42945" y="-122427"/>
                <a:ext cx="8077239" cy="3345531"/>
                <a:chOff x="0" y="0"/>
                <a:chExt cx="8077237" cy="3345529"/>
              </a:xfrm>
            </p:grpSpPr>
            <p:pic>
              <p:nvPicPr>
                <p:cNvPr id="341" name="Screen Shot 2021-01-14 at 6.30.43 PM.png" descr="Screen Shot 2021-01-14 at 6.30.43 PM.png"/>
                <p:cNvPicPr>
                  <a:picLocks noChangeAspect="1"/>
                </p:cNvPicPr>
                <p:nvPr/>
              </p:nvPicPr>
              <p:blipFill>
                <a:blip r:embed="rId15"/>
                <a:srcRect l="5774" t="4647" r="8155" b="4647"/>
                <a:stretch>
                  <a:fillRect/>
                </a:stretch>
              </p:blipFill>
              <p:spPr>
                <a:xfrm>
                  <a:off x="177800" y="114300"/>
                  <a:ext cx="7721638" cy="288833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340" name="Screen Shot 2021-01-14 at 6.30.43 PM.png" descr="Screen Shot 2021-01-14 at 6.30.43 PM.png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0" y="0"/>
                  <a:ext cx="8077239" cy="334553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343" name="Screen Shot 2021-01-14 at 6.30.43 PM.png" descr="Screen Shot 2021-01-14 at 6.30.43 PM.png"/>
              <p:cNvPicPr>
                <a:picLocks noChangeAspect="1"/>
              </p:cNvPicPr>
              <p:nvPr/>
            </p:nvPicPr>
            <p:blipFill>
              <a:blip r:embed="rId15"/>
              <a:srcRect r="33028" b="75012"/>
              <a:stretch>
                <a:fillRect/>
              </a:stretch>
            </p:blipFill>
            <p:spPr>
              <a:xfrm>
                <a:off x="61480" y="-40345"/>
                <a:ext cx="7833636" cy="10374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4" name="Screen Shot 2021-01-14 at 6.30.43 PM.png" descr="Screen Shot 2021-01-14 at 6.30.43 PM.png"/>
              <p:cNvPicPr>
                <a:picLocks noChangeAspect="1"/>
              </p:cNvPicPr>
              <p:nvPr/>
            </p:nvPicPr>
            <p:blipFill>
              <a:blip r:embed="rId15"/>
              <a:srcRect l="10743" t="50228" r="15747" b="2834"/>
              <a:stretch>
                <a:fillRect/>
              </a:stretch>
            </p:blipFill>
            <p:spPr>
              <a:xfrm>
                <a:off x="0" y="1045979"/>
                <a:ext cx="7929460" cy="17971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47" name="Machine Learning in the ‘wild’"/>
          <p:cNvSpPr/>
          <p:nvPr/>
        </p:nvSpPr>
        <p:spPr>
          <a:xfrm>
            <a:off x="7011897" y="6179468"/>
            <a:ext cx="3832407" cy="545034"/>
          </a:xfrm>
          <a:prstGeom prst="rect">
            <a:avLst/>
          </a:prstGeom>
          <a:solidFill>
            <a:srgbClr val="887D7A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70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algn="ctr"/>
            <a:r>
              <a:rPr sz="1850" dirty="0">
                <a:solidFill>
                  <a:schemeClr val="bg1">
                    <a:lumMod val="95000"/>
                  </a:schemeClr>
                </a:solidFill>
              </a:rPr>
              <a:t>Machine Learning in the ‘wild’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animBg="1" advAuto="0"/>
      <p:bldP spid="315" grpId="0" animBg="1" advAuto="0"/>
      <p:bldP spid="323" grpId="0" animBg="1" advAuto="0"/>
      <p:bldP spid="328" grpId="0" animBg="1" advAuto="0"/>
      <p:bldP spid="333" grpId="0" animBg="1" advAuto="0"/>
      <p:bldP spid="338" grpId="0" animBg="1" advAuto="0"/>
      <p:bldP spid="346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9.2|12.6|17.5|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5|1.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3.2|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1.6|11.8|6.6|4.6|15.5|1.6|14.2|0.9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9.2|12.6|17.5|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1.6|11.8|6.6|4.6|15.5|1.6|14.2|0.9|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1.6|11.8|6.6|4.6|15.5|1.6|14.2|0.9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1.6|11.8|6.6|4.6|15.5|1.6|14.2|0.9|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ck Template">
  <a:themeElements>
    <a:clrScheme name="DCAI Theme">
      <a:dk1>
        <a:srgbClr val="3D241E"/>
      </a:dk1>
      <a:lt1>
        <a:srgbClr val="F5F2F1"/>
      </a:lt1>
      <a:dk2>
        <a:srgbClr val="3D241E"/>
      </a:dk2>
      <a:lt2>
        <a:srgbClr val="F5F2F1"/>
      </a:lt2>
      <a:accent1>
        <a:srgbClr val="3DA2B6"/>
      </a:accent1>
      <a:accent2>
        <a:srgbClr val="ED6757"/>
      </a:accent2>
      <a:accent3>
        <a:srgbClr val="FDC34B"/>
      </a:accent3>
      <a:accent4>
        <a:srgbClr val="D9B27E"/>
      </a:accent4>
      <a:accent5>
        <a:srgbClr val="AA6549"/>
      </a:accent5>
      <a:accent6>
        <a:srgbClr val="FEFFFE"/>
      </a:accent6>
      <a:hlink>
        <a:srgbClr val="3DA2B6"/>
      </a:hlink>
      <a:folHlink>
        <a:srgbClr val="AA6549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Business_2019_01.potx" id="{B8F53374-45FC-4FE2-A734-987B38B4F728}" vid="{275E48DB-F7F1-47EF-AD59-BC93EEF78B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4382</TotalTime>
  <Words>2882</Words>
  <Application>Microsoft Macintosh PowerPoint</Application>
  <PresentationFormat>Widescreen</PresentationFormat>
  <Paragraphs>465</Paragraphs>
  <Slides>47</Slides>
  <Notes>44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Helvetica Neue</vt:lpstr>
      <vt:lpstr>Helvetica Neue Light</vt:lpstr>
      <vt:lpstr>Helvetica Neue Thin</vt:lpstr>
      <vt:lpstr>Helvetica Neue UltraLight</vt:lpstr>
      <vt:lpstr>Open Sans</vt:lpstr>
      <vt:lpstr>Open Sans Light</vt:lpstr>
      <vt:lpstr>Open Sans Regular</vt:lpstr>
      <vt:lpstr>Optima</vt:lpstr>
      <vt:lpstr>Segoe UI</vt:lpstr>
      <vt:lpstr>Symbol</vt:lpstr>
      <vt:lpstr>Times New Roman</vt:lpstr>
      <vt:lpstr>Wingdings</vt:lpstr>
      <vt:lpstr>Office Theme</vt:lpstr>
      <vt:lpstr>Office Theme</vt:lpstr>
      <vt:lpstr>Black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101 in a nutshell</vt:lpstr>
      <vt:lpstr>The Bad News</vt:lpstr>
      <vt:lpstr>A Tale of Two Fields</vt:lpstr>
      <vt:lpstr>The Good News</vt:lpstr>
      <vt:lpstr>My group’s research</vt:lpstr>
      <vt:lpstr>PowerPoint Presentation</vt:lpstr>
      <vt:lpstr>Data learning: Adapting models by adapting datasets</vt:lpstr>
      <vt:lpstr>What does adaptation mean  in the era of  large pretrained models?</vt:lpstr>
      <vt:lpstr>Model-Centric</vt:lpstr>
      <vt:lpstr>Data Learning Tasks</vt:lpstr>
      <vt:lpstr>How are large pre-trained models used in practice?</vt:lpstr>
      <vt:lpstr>Large model adaptation doesn’t scale well</vt:lpstr>
      <vt:lpstr>Efficient adaptation by modifying data</vt:lpstr>
      <vt:lpstr>Our Main Tool: Optimal Transport</vt:lpstr>
      <vt:lpstr>Transforming Datasets via Gradient Flows</vt:lpstr>
      <vt:lpstr>Gradient Flows in Probability Space</vt:lpstr>
      <vt:lpstr>Application: Dataset Shaping</vt:lpstr>
      <vt:lpstr>Flowing data to repurpose models</vt:lpstr>
      <vt:lpstr>Data Learning Tasks</vt:lpstr>
      <vt:lpstr>Generation in the Space of Datasets</vt:lpstr>
      <vt:lpstr>Adaptation by Synthesis</vt:lpstr>
      <vt:lpstr>Adaptation by Synthesis</vt:lpstr>
      <vt:lpstr>‘Usual’ Adaptation: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Parkes, David</dc:creator>
  <dc:description/>
  <cp:lastModifiedBy>David Alvarez Melis</cp:lastModifiedBy>
  <cp:revision>55</cp:revision>
  <cp:lastPrinted>2024-01-22T18:10:10Z</cp:lastPrinted>
  <dcterms:created xsi:type="dcterms:W3CDTF">2021-01-26T23:24:10Z</dcterms:created>
  <dcterms:modified xsi:type="dcterms:W3CDTF">2024-01-24T00:46:06Z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</vt:r8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r8>8</vt:r8>
  </property>
  <property fmtid="{D5CDD505-2E9C-101B-9397-08002B2CF9AE}" pid="6" name="Notes">
    <vt:r8>38</vt:r8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r8>44</vt:r8>
  </property>
</Properties>
</file>